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0"/>
  </p:notesMasterIdLst>
  <p:sldIdLst>
    <p:sldId id="256" r:id="rId2"/>
    <p:sldId id="257" r:id="rId3"/>
    <p:sldId id="260" r:id="rId4"/>
    <p:sldId id="263" r:id="rId5"/>
    <p:sldId id="264" r:id="rId6"/>
    <p:sldId id="266" r:id="rId7"/>
    <p:sldId id="265" r:id="rId8"/>
    <p:sldId id="267" r:id="rId9"/>
    <p:sldId id="268" r:id="rId10"/>
    <p:sldId id="269" r:id="rId11"/>
    <p:sldId id="270" r:id="rId12"/>
    <p:sldId id="271" r:id="rId13"/>
    <p:sldId id="272" r:id="rId14"/>
    <p:sldId id="273" r:id="rId15"/>
    <p:sldId id="274" r:id="rId16"/>
    <p:sldId id="275" r:id="rId17"/>
    <p:sldId id="276" r:id="rId18"/>
    <p:sldId id="278" r:id="rId19"/>
    <p:sldId id="279" r:id="rId20"/>
    <p:sldId id="280" r:id="rId21"/>
    <p:sldId id="281" r:id="rId22"/>
    <p:sldId id="282" r:id="rId23"/>
    <p:sldId id="283" r:id="rId24"/>
    <p:sldId id="284" r:id="rId25"/>
    <p:sldId id="285" r:id="rId26"/>
    <p:sldId id="286" r:id="rId27"/>
    <p:sldId id="287" r:id="rId28"/>
    <p:sldId id="288" r:id="rId29"/>
    <p:sldId id="290" r:id="rId30"/>
    <p:sldId id="291" r:id="rId31"/>
    <p:sldId id="289" r:id="rId32"/>
    <p:sldId id="292" r:id="rId33"/>
    <p:sldId id="293" r:id="rId34"/>
    <p:sldId id="296" r:id="rId35"/>
    <p:sldId id="297" r:id="rId36"/>
    <p:sldId id="298" r:id="rId37"/>
    <p:sldId id="259" r:id="rId38"/>
    <p:sldId id="258" r:id="rId39"/>
    <p:sldId id="294" r:id="rId40"/>
    <p:sldId id="299" r:id="rId41"/>
    <p:sldId id="300" r:id="rId42"/>
    <p:sldId id="301" r:id="rId43"/>
    <p:sldId id="302" r:id="rId44"/>
    <p:sldId id="295" r:id="rId45"/>
    <p:sldId id="303" r:id="rId46"/>
    <p:sldId id="304" r:id="rId47"/>
    <p:sldId id="310" r:id="rId48"/>
    <p:sldId id="309" r:id="rId49"/>
    <p:sldId id="311" r:id="rId50"/>
    <p:sldId id="307" r:id="rId51"/>
    <p:sldId id="314" r:id="rId52"/>
    <p:sldId id="312" r:id="rId53"/>
    <p:sldId id="306" r:id="rId54"/>
    <p:sldId id="308" r:id="rId55"/>
    <p:sldId id="313" r:id="rId56"/>
    <p:sldId id="315" r:id="rId57"/>
    <p:sldId id="316" r:id="rId58"/>
    <p:sldId id="317" r:id="rId59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954" autoAdjust="0"/>
    <p:restoredTop sz="88271" autoAdjust="0"/>
  </p:normalViewPr>
  <p:slideViewPr>
    <p:cSldViewPr snapToGrid="0">
      <p:cViewPr varScale="1">
        <p:scale>
          <a:sx n="79" d="100"/>
          <a:sy n="79" d="100"/>
        </p:scale>
        <p:origin x="941" y="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9D4B3E-56D0-42D4-BAD0-3AE33FEA5C2F}" type="datetimeFigureOut">
              <a:rPr lang="en-US" smtClean="0"/>
              <a:t>2018/12/04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AB0EC4-3CE4-4CAB-9A76-3E338AD076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9853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B0EC4-3CE4-4CAB-9A76-3E338AD0762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4681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B0EC4-3CE4-4CAB-9A76-3E338AD0762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0151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B0EC4-3CE4-4CAB-9A76-3E338AD0762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5067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B0EC4-3CE4-4CAB-9A76-3E338AD0762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1327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B0EC4-3CE4-4CAB-9A76-3E338AD0762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1153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B0EC4-3CE4-4CAB-9A76-3E338AD0762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34202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B0EC4-3CE4-4CAB-9A76-3E338AD0762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9893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B0EC4-3CE4-4CAB-9A76-3E338AD0762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3242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B0EC4-3CE4-4CAB-9A76-3E338AD0762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3898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B0EC4-3CE4-4CAB-9A76-3E338AD0762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87394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B0EC4-3CE4-4CAB-9A76-3E338AD0762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6602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B0EC4-3CE4-4CAB-9A76-3E338AD0762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48292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B0EC4-3CE4-4CAB-9A76-3E338AD0762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15423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B0EC4-3CE4-4CAB-9A76-3E338AD0762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92299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B0EC4-3CE4-4CAB-9A76-3E338AD0762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36434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B0EC4-3CE4-4CAB-9A76-3E338AD0762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79432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B0EC4-3CE4-4CAB-9A76-3E338AD0762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25119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B0EC4-3CE4-4CAB-9A76-3E338AD07629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81081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B0EC4-3CE4-4CAB-9A76-3E338AD07629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75203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B0EC4-3CE4-4CAB-9A76-3E338AD07629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50035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B0EC4-3CE4-4CAB-9A76-3E338AD07629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41061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B0EC4-3CE4-4CAB-9A76-3E338AD07629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1700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B0EC4-3CE4-4CAB-9A76-3E338AD0762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43971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B0EC4-3CE4-4CAB-9A76-3E338AD07629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47778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B0EC4-3CE4-4CAB-9A76-3E338AD07629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37686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B0EC4-3CE4-4CAB-9A76-3E338AD07629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45837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B0EC4-3CE4-4CAB-9A76-3E338AD07629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63732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Matrice</a:t>
            </a:r>
            <a:r>
              <a:rPr lang="en-US" baseline="0" dirty="0" smtClean="0"/>
              <a:t>s plays a significant role in describing a graph connectivity, its centrality within a network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B0EC4-3CE4-4CAB-9A76-3E338AD07629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854563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Matrice</a:t>
            </a:r>
            <a:r>
              <a:rPr lang="en-US" baseline="0" dirty="0" smtClean="0"/>
              <a:t>s plays a significant role in describing a graph connectivity, its centrality within a network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B0EC4-3CE4-4CAB-9A76-3E338AD07629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89210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Matrice</a:t>
            </a:r>
            <a:r>
              <a:rPr lang="en-US" baseline="0" dirty="0" smtClean="0"/>
              <a:t>s plays a significant role in describing a graph connectivity, its centrality within a network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B0EC4-3CE4-4CAB-9A76-3E338AD07629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00880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Matrice</a:t>
            </a:r>
            <a:r>
              <a:rPr lang="en-US" baseline="0" dirty="0" smtClean="0"/>
              <a:t>s plays a significant role in describing a graph connectivity, its centrality within a network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B0EC4-3CE4-4CAB-9A76-3E338AD07629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89625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Graph theory provide graph clustering techniques to</a:t>
            </a:r>
            <a:r>
              <a:rPr lang="en-US" baseline="0" dirty="0" smtClean="0"/>
              <a:t> </a:t>
            </a:r>
            <a:r>
              <a:rPr lang="en-US" dirty="0" smtClean="0"/>
              <a:t>reformulate </a:t>
            </a:r>
            <a:r>
              <a:rPr lang="en-US" dirty="0" err="1" smtClean="0"/>
              <a:t>downsampling</a:t>
            </a:r>
            <a:r>
              <a:rPr lang="en-US" dirty="0" smtClean="0"/>
              <a:t> for graphs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Spectral graph theory allows to redefine convolution in the</a:t>
            </a:r>
            <a:r>
              <a:rPr lang="en-US" baseline="0" dirty="0" smtClean="0"/>
              <a:t> </a:t>
            </a:r>
            <a:r>
              <a:rPr lang="en-US" dirty="0" smtClean="0"/>
              <a:t>context of graphs with Fourier analysis.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B0EC4-3CE4-4CAB-9A76-3E338AD07629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36613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Matrice</a:t>
            </a:r>
            <a:r>
              <a:rPr lang="en-US" baseline="0" dirty="0" smtClean="0"/>
              <a:t>s plays a significant role in describing a graph connectivity, its centrality within a network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B0EC4-3CE4-4CAB-9A76-3E338AD07629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4697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B0EC4-3CE4-4CAB-9A76-3E338AD0762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74456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Graph Fourier Transform</a:t>
            </a:r>
            <a:r>
              <a:rPr lang="en-US" baseline="0" dirty="0"/>
              <a:t> </a:t>
            </a:r>
            <a:r>
              <a:rPr lang="en-US" baseline="0" dirty="0" smtClean="0"/>
              <a:t>using the normalized Laplacian representation 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B0EC4-3CE4-4CAB-9A76-3E338AD07629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28047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Matrice</a:t>
            </a:r>
            <a:r>
              <a:rPr lang="en-US" baseline="0" dirty="0" smtClean="0"/>
              <a:t>s plays a significant role in describing a graph connectivity, its centrality within a network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B0EC4-3CE4-4CAB-9A76-3E338AD07629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79668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fundamental</a:t>
            </a:r>
            <a:r>
              <a:rPr lang="en-US" baseline="0" dirty="0" smtClean="0"/>
              <a:t> movement of an object/graph is determined by its eigenvectors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B0EC4-3CE4-4CAB-9A76-3E338AD07629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33513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fundamental</a:t>
            </a:r>
            <a:r>
              <a:rPr lang="en-US" baseline="0" dirty="0" smtClean="0"/>
              <a:t> movement of an object/graph is determined by its eigenvectors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B0EC4-3CE4-4CAB-9A76-3E338AD07629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38148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Understanding of</a:t>
            </a:r>
            <a:r>
              <a:rPr lang="en-US" baseline="0" dirty="0" smtClean="0"/>
              <a:t> the distribution of the signal across </a:t>
            </a:r>
            <a:r>
              <a:rPr lang="en-US" dirty="0" smtClean="0"/>
              <a:t>the geographical space</a:t>
            </a:r>
            <a:r>
              <a:rPr lang="en-US" baseline="0" dirty="0" smtClean="0"/>
              <a:t> of the graph</a:t>
            </a:r>
          </a:p>
          <a:p>
            <a:r>
              <a:rPr lang="en-US" baseline="0" dirty="0" smtClean="0"/>
              <a:t>Filter heavily depends on the </a:t>
            </a:r>
            <a:r>
              <a:rPr lang="en-US" baseline="0" dirty="0" err="1" smtClean="0"/>
              <a:t>the</a:t>
            </a:r>
            <a:r>
              <a:rPr lang="en-US" baseline="0" dirty="0" smtClean="0"/>
              <a:t> basis: the eigenvectors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B0EC4-3CE4-4CAB-9A76-3E338AD07629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7886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Understanding of</a:t>
            </a:r>
            <a:r>
              <a:rPr lang="en-US" baseline="0" dirty="0" smtClean="0"/>
              <a:t> the distribution of the signal across </a:t>
            </a:r>
            <a:r>
              <a:rPr lang="en-US" dirty="0" smtClean="0"/>
              <a:t>the geographical space</a:t>
            </a:r>
            <a:r>
              <a:rPr lang="en-US" baseline="0" dirty="0" smtClean="0"/>
              <a:t> of the graph</a:t>
            </a:r>
          </a:p>
          <a:p>
            <a:r>
              <a:rPr lang="en-US" baseline="0" dirty="0" smtClean="0"/>
              <a:t>Filter heavily depends on the </a:t>
            </a:r>
            <a:r>
              <a:rPr lang="en-US" baseline="0" dirty="0" err="1" smtClean="0"/>
              <a:t>the</a:t>
            </a:r>
            <a:r>
              <a:rPr lang="en-US" baseline="0" dirty="0" smtClean="0"/>
              <a:t> basis: the eigenvectors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B0EC4-3CE4-4CAB-9A76-3E338AD07629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54721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Understanding of</a:t>
            </a:r>
            <a:r>
              <a:rPr lang="en-US" baseline="0" dirty="0" smtClean="0"/>
              <a:t> the distribution of the signal across </a:t>
            </a:r>
            <a:r>
              <a:rPr lang="en-US" dirty="0" smtClean="0"/>
              <a:t>the geographical space</a:t>
            </a:r>
            <a:r>
              <a:rPr lang="en-US" baseline="0" dirty="0" smtClean="0"/>
              <a:t> of the graph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B0EC4-3CE4-4CAB-9A76-3E338AD07629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06593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Decompose </a:t>
            </a:r>
            <a:r>
              <a:rPr lang="en-US" sz="1200" b="1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into smaller meaningful clusters… In a way we do multi-level clustering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B0EC4-3CE4-4CAB-9A76-3E338AD07629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98920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At this level of coarsening, take the one point.</a:t>
            </a:r>
          </a:p>
          <a:p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Try to find the neighbor that is going to locally maximize normalized association</a:t>
            </a:r>
          </a:p>
          <a:p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Then we create a super vertex that goes to the next coarsening level G(l+1). We do this for all points ---&gt; result in the creation of a new graph (new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adj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matrix)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B0EC4-3CE4-4CAB-9A76-3E338AD07629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86499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At this level of coarsening, take the one point.</a:t>
            </a:r>
          </a:p>
          <a:p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Try to find the neighbor that is going to locally maximize normalized association</a:t>
            </a:r>
          </a:p>
          <a:p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Then we create a super vertex that goes to the next coarsening level G(l+1). We do this for all points ---&gt; result in the creation of a new graph (new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adj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matrix)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B0EC4-3CE4-4CAB-9A76-3E338AD07629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9411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B0EC4-3CE4-4CAB-9A76-3E338AD0762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446901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At this level of coarsening, take the one point.</a:t>
            </a:r>
          </a:p>
          <a:p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Try to find the neighbor that is going to locally maximize normalized association</a:t>
            </a:r>
          </a:p>
          <a:p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Then we create a super vertex that goes to the next coarsening level G(l+1). We do this for all points ---&gt; result in the creation of a new graph (new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adj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matrix)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B0EC4-3CE4-4CAB-9A76-3E338AD07629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86517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At this level of coarsening, take the one point.</a:t>
            </a:r>
          </a:p>
          <a:p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Try to find the neighbor that is going to locally maximize normalized association</a:t>
            </a:r>
          </a:p>
          <a:p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Then we create a super vertex that goes to the next coarsening level G(l+1). We do this for all points ---&gt; result in the creation of a new graph (new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adj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matrix)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B0EC4-3CE4-4CAB-9A76-3E338AD07629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76115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At this level of coarsening, take the one point.</a:t>
            </a:r>
          </a:p>
          <a:p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Try to find the neighbor that is going to locally maximize normalized association</a:t>
            </a:r>
          </a:p>
          <a:p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Then we create a super vertex that goes to the next coarsening level G(l+1). We do this for all points ---&gt; result in the creation of a new graph (new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adj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matrix)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B0EC4-3CE4-4CAB-9A76-3E338AD07629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24275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B0EC4-3CE4-4CAB-9A76-3E338AD0762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640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B0EC4-3CE4-4CAB-9A76-3E338AD0762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413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B0EC4-3CE4-4CAB-9A76-3E338AD0762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5419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B0EC4-3CE4-4CAB-9A76-3E338AD0762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2046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fr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fr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D475B4-3707-49F1-B08E-AE80B9D0F4ED}" type="datetimeFigureOut">
              <a:rPr lang="fr-CA" smtClean="0"/>
              <a:t>2018-12-04</a:t>
            </a:fld>
            <a:endParaRPr lang="fr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DB5DD-7894-4AA3-A655-84B849F0F151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42018398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r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D475B4-3707-49F1-B08E-AE80B9D0F4ED}" type="datetimeFigureOut">
              <a:rPr lang="fr-CA" smtClean="0"/>
              <a:t>2018-12-04</a:t>
            </a:fld>
            <a:endParaRPr lang="fr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DB5DD-7894-4AA3-A655-84B849F0F151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9844948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fr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D475B4-3707-49F1-B08E-AE80B9D0F4ED}" type="datetimeFigureOut">
              <a:rPr lang="fr-CA" smtClean="0"/>
              <a:t>2018-12-04</a:t>
            </a:fld>
            <a:endParaRPr lang="fr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DB5DD-7894-4AA3-A655-84B849F0F151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9713245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r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D475B4-3707-49F1-B08E-AE80B9D0F4ED}" type="datetimeFigureOut">
              <a:rPr lang="fr-CA" smtClean="0"/>
              <a:t>2018-12-04</a:t>
            </a:fld>
            <a:endParaRPr lang="fr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DB5DD-7894-4AA3-A655-84B849F0F151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5365694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fr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D475B4-3707-49F1-B08E-AE80B9D0F4ED}" type="datetimeFigureOut">
              <a:rPr lang="fr-CA" smtClean="0"/>
              <a:t>2018-12-04</a:t>
            </a:fld>
            <a:endParaRPr lang="fr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DB5DD-7894-4AA3-A655-84B849F0F151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2496552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r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C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D475B4-3707-49F1-B08E-AE80B9D0F4ED}" type="datetimeFigureOut">
              <a:rPr lang="fr-CA" smtClean="0"/>
              <a:t>2018-12-04</a:t>
            </a:fld>
            <a:endParaRPr lang="fr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DB5DD-7894-4AA3-A655-84B849F0F151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4167462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fr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C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D475B4-3707-49F1-B08E-AE80B9D0F4ED}" type="datetimeFigureOut">
              <a:rPr lang="fr-CA" smtClean="0"/>
              <a:t>2018-12-04</a:t>
            </a:fld>
            <a:endParaRPr lang="fr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DB5DD-7894-4AA3-A655-84B849F0F151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1191298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r-C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D475B4-3707-49F1-B08E-AE80B9D0F4ED}" type="datetimeFigureOut">
              <a:rPr lang="fr-CA" smtClean="0"/>
              <a:t>2018-12-04</a:t>
            </a:fld>
            <a:endParaRPr lang="fr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DB5DD-7894-4AA3-A655-84B849F0F151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5070072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D475B4-3707-49F1-B08E-AE80B9D0F4ED}" type="datetimeFigureOut">
              <a:rPr lang="fr-CA" smtClean="0"/>
              <a:t>2018-12-04</a:t>
            </a:fld>
            <a:endParaRPr lang="fr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DB5DD-7894-4AA3-A655-84B849F0F151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0088993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fr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D475B4-3707-49F1-B08E-AE80B9D0F4ED}" type="datetimeFigureOut">
              <a:rPr lang="fr-CA" smtClean="0"/>
              <a:t>2018-12-04</a:t>
            </a:fld>
            <a:endParaRPr lang="fr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DB5DD-7894-4AA3-A655-84B849F0F151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662454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fr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fr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D475B4-3707-49F1-B08E-AE80B9D0F4ED}" type="datetimeFigureOut">
              <a:rPr lang="fr-CA" smtClean="0"/>
              <a:t>2018-12-04</a:t>
            </a:fld>
            <a:endParaRPr lang="fr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DB5DD-7894-4AA3-A655-84B849F0F151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7155120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fr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D475B4-3707-49F1-B08E-AE80B9D0F4ED}" type="datetimeFigureOut">
              <a:rPr lang="fr-CA" smtClean="0"/>
              <a:t>2018-12-04</a:t>
            </a:fld>
            <a:endParaRPr lang="fr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9DB5DD-7894-4AA3-A655-84B849F0F151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765752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emf"/><Relationship Id="rId5" Type="http://schemas.openxmlformats.org/officeDocument/2006/relationships/image" Target="../media/image10.emf"/><Relationship Id="rId4" Type="http://schemas.openxmlformats.org/officeDocument/2006/relationships/image" Target="../media/image9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emf"/><Relationship Id="rId4" Type="http://schemas.openxmlformats.org/officeDocument/2006/relationships/image" Target="../media/image7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emf"/><Relationship Id="rId4" Type="http://schemas.openxmlformats.org/officeDocument/2006/relationships/image" Target="../media/image9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emf"/><Relationship Id="rId5" Type="http://schemas.openxmlformats.org/officeDocument/2006/relationships/image" Target="../media/image9.emf"/><Relationship Id="rId4" Type="http://schemas.openxmlformats.org/officeDocument/2006/relationships/image" Target="../media/image16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emf"/><Relationship Id="rId4" Type="http://schemas.openxmlformats.org/officeDocument/2006/relationships/image" Target="../media/image9.em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emf"/><Relationship Id="rId3" Type="http://schemas.openxmlformats.org/officeDocument/2006/relationships/image" Target="../media/image18.emf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emf"/><Relationship Id="rId5" Type="http://schemas.openxmlformats.org/officeDocument/2006/relationships/image" Target="../media/image7.emf"/><Relationship Id="rId4" Type="http://schemas.openxmlformats.org/officeDocument/2006/relationships/image" Target="../media/image9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emf"/><Relationship Id="rId4" Type="http://schemas.openxmlformats.org/officeDocument/2006/relationships/image" Target="../media/image7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emf"/><Relationship Id="rId4" Type="http://schemas.openxmlformats.org/officeDocument/2006/relationships/image" Target="../media/image7.em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emf"/><Relationship Id="rId3" Type="http://schemas.openxmlformats.org/officeDocument/2006/relationships/image" Target="../media/image9.emf"/><Relationship Id="rId7" Type="http://schemas.openxmlformats.org/officeDocument/2006/relationships/image" Target="../media/image10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emf"/><Relationship Id="rId5" Type="http://schemas.openxmlformats.org/officeDocument/2006/relationships/image" Target="../media/image7.emf"/><Relationship Id="rId4" Type="http://schemas.openxmlformats.org/officeDocument/2006/relationships/image" Target="../media/image21.emf"/><Relationship Id="rId9" Type="http://schemas.openxmlformats.org/officeDocument/2006/relationships/image" Target="../media/image22.em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emf"/><Relationship Id="rId3" Type="http://schemas.openxmlformats.org/officeDocument/2006/relationships/image" Target="../media/image21.emf"/><Relationship Id="rId7" Type="http://schemas.openxmlformats.org/officeDocument/2006/relationships/image" Target="../media/image11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emf"/><Relationship Id="rId5" Type="http://schemas.openxmlformats.org/officeDocument/2006/relationships/image" Target="../media/image20.emf"/><Relationship Id="rId4" Type="http://schemas.openxmlformats.org/officeDocument/2006/relationships/image" Target="../media/image9.emf"/><Relationship Id="rId9" Type="http://schemas.openxmlformats.org/officeDocument/2006/relationships/image" Target="../media/image7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emf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emf"/><Relationship Id="rId3" Type="http://schemas.openxmlformats.org/officeDocument/2006/relationships/image" Target="../media/image26.emf"/><Relationship Id="rId7" Type="http://schemas.openxmlformats.org/officeDocument/2006/relationships/image" Target="../media/image27.emf"/><Relationship Id="rId12" Type="http://schemas.openxmlformats.org/officeDocument/2006/relationships/image" Target="../media/image7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emf"/><Relationship Id="rId11" Type="http://schemas.openxmlformats.org/officeDocument/2006/relationships/image" Target="../media/image11.emf"/><Relationship Id="rId5" Type="http://schemas.openxmlformats.org/officeDocument/2006/relationships/image" Target="../media/image20.emf"/><Relationship Id="rId10" Type="http://schemas.openxmlformats.org/officeDocument/2006/relationships/image" Target="../media/image10.emf"/><Relationship Id="rId4" Type="http://schemas.openxmlformats.org/officeDocument/2006/relationships/image" Target="../media/image21.emf"/><Relationship Id="rId9" Type="http://schemas.openxmlformats.org/officeDocument/2006/relationships/image" Target="../media/image9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emf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emf"/><Relationship Id="rId13" Type="http://schemas.openxmlformats.org/officeDocument/2006/relationships/image" Target="../media/image31.emf"/><Relationship Id="rId3" Type="http://schemas.openxmlformats.org/officeDocument/2006/relationships/image" Target="../media/image26.emf"/><Relationship Id="rId7" Type="http://schemas.openxmlformats.org/officeDocument/2006/relationships/image" Target="../media/image27.emf"/><Relationship Id="rId12" Type="http://schemas.openxmlformats.org/officeDocument/2006/relationships/image" Target="../media/image7.e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emf"/><Relationship Id="rId11" Type="http://schemas.openxmlformats.org/officeDocument/2006/relationships/image" Target="../media/image11.emf"/><Relationship Id="rId5" Type="http://schemas.openxmlformats.org/officeDocument/2006/relationships/image" Target="../media/image20.emf"/><Relationship Id="rId15" Type="http://schemas.openxmlformats.org/officeDocument/2006/relationships/image" Target="../media/image33.emf"/><Relationship Id="rId10" Type="http://schemas.openxmlformats.org/officeDocument/2006/relationships/image" Target="../media/image10.emf"/><Relationship Id="rId4" Type="http://schemas.openxmlformats.org/officeDocument/2006/relationships/image" Target="../media/image21.emf"/><Relationship Id="rId9" Type="http://schemas.openxmlformats.org/officeDocument/2006/relationships/image" Target="../media/image9.emf"/><Relationship Id="rId14" Type="http://schemas.openxmlformats.org/officeDocument/2006/relationships/image" Target="../media/image32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emf"/><Relationship Id="rId5" Type="http://schemas.openxmlformats.org/officeDocument/2006/relationships/image" Target="../media/image35.emf"/><Relationship Id="rId4" Type="http://schemas.openxmlformats.org/officeDocument/2006/relationships/image" Target="../media/image34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emf"/><Relationship Id="rId5" Type="http://schemas.openxmlformats.org/officeDocument/2006/relationships/image" Target="../media/image36.emf"/><Relationship Id="rId4" Type="http://schemas.openxmlformats.org/officeDocument/2006/relationships/image" Target="../media/image35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9.jpeg"/><Relationship Id="rId4" Type="http://schemas.openxmlformats.org/officeDocument/2006/relationships/image" Target="../media/image38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5.PNG"/><Relationship Id="rId4" Type="http://schemas.openxmlformats.org/officeDocument/2006/relationships/image" Target="../media/image50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emf"/><Relationship Id="rId4" Type="http://schemas.openxmlformats.org/officeDocument/2006/relationships/image" Target="../media/image10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emf"/><Relationship Id="rId5" Type="http://schemas.openxmlformats.org/officeDocument/2006/relationships/image" Target="../media/image10.emf"/><Relationship Id="rId4" Type="http://schemas.openxmlformats.org/officeDocument/2006/relationships/image" Target="../media/image9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emf"/><Relationship Id="rId5" Type="http://schemas.openxmlformats.org/officeDocument/2006/relationships/image" Target="../media/image10.emf"/><Relationship Id="rId4" Type="http://schemas.openxmlformats.org/officeDocument/2006/relationships/image" Target="../media/image9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5567679" cy="6858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7680" y="4643120"/>
            <a:ext cx="6624320" cy="2214879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5567679" y="1250677"/>
            <a:ext cx="6624320" cy="1287971"/>
          </a:xfrm>
        </p:spPr>
        <p:txBody>
          <a:bodyPr>
            <a:normAutofit fontScale="90000"/>
          </a:bodyPr>
          <a:lstStyle/>
          <a:p>
            <a:r>
              <a:rPr lang="en-US" sz="3200" b="1" dirty="0" smtClean="0">
                <a:solidFill>
                  <a:schemeClr val="accent5">
                    <a:lumMod val="50000"/>
                  </a:schemeClr>
                </a:solidFill>
                <a:latin typeface="Constantia" panose="02030602050306030303" pitchFamily="18" charset="0"/>
              </a:rPr>
              <a:t>An Gentle Introduction to</a:t>
            </a:r>
            <a:br>
              <a:rPr lang="en-US" sz="3200" b="1" dirty="0" smtClean="0">
                <a:solidFill>
                  <a:schemeClr val="accent5">
                    <a:lumMod val="50000"/>
                  </a:schemeClr>
                </a:solidFill>
                <a:latin typeface="Constantia" panose="02030602050306030303" pitchFamily="18" charset="0"/>
              </a:rPr>
            </a:br>
            <a:r>
              <a:rPr lang="en-US" sz="3200" b="1" dirty="0" smtClean="0">
                <a:solidFill>
                  <a:schemeClr val="accent5">
                    <a:lumMod val="50000"/>
                  </a:schemeClr>
                </a:solidFill>
                <a:latin typeface="Constantia" panose="02030602050306030303" pitchFamily="18" charset="0"/>
              </a:rPr>
              <a:t>Graph Convolution Network</a:t>
            </a:r>
            <a:br>
              <a:rPr lang="en-US" sz="3200" b="1" dirty="0" smtClean="0">
                <a:solidFill>
                  <a:schemeClr val="accent5">
                    <a:lumMod val="50000"/>
                  </a:schemeClr>
                </a:solidFill>
                <a:latin typeface="Constantia" panose="02030602050306030303" pitchFamily="18" charset="0"/>
              </a:rPr>
            </a:br>
            <a:r>
              <a:rPr lang="en-US" sz="3200" b="1" dirty="0" smtClean="0">
                <a:solidFill>
                  <a:schemeClr val="accent5">
                    <a:lumMod val="50000"/>
                  </a:schemeClr>
                </a:solidFill>
                <a:latin typeface="Constantia" panose="02030602050306030303" pitchFamily="18" charset="0"/>
              </a:rPr>
              <a:t>(GCN)</a:t>
            </a:r>
            <a:endParaRPr lang="en-US" sz="3200" b="1" dirty="0">
              <a:solidFill>
                <a:schemeClr val="accent5">
                  <a:lumMod val="50000"/>
                </a:schemeClr>
              </a:solidFill>
              <a:latin typeface="Constantia" panose="02030602050306030303" pitchFamily="18" charset="0"/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5567680" y="3075887"/>
            <a:ext cx="6624320" cy="154412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 smtClean="0">
                <a:latin typeface="Constantia" panose="02030602050306030303" pitchFamily="18" charset="0"/>
              </a:rPr>
              <a:t>Hugh Nguyen</a:t>
            </a:r>
          </a:p>
          <a:p>
            <a:r>
              <a:rPr lang="en-US" sz="2000" dirty="0" smtClean="0">
                <a:latin typeface="Constantia" panose="02030602050306030303" pitchFamily="18" charset="0"/>
              </a:rPr>
              <a:t>Data Scientist Co-op</a:t>
            </a:r>
          </a:p>
          <a:p>
            <a:r>
              <a:rPr lang="en-US" sz="2000" dirty="0" smtClean="0">
                <a:latin typeface="Constantia" panose="02030602050306030303" pitchFamily="18" charset="0"/>
              </a:rPr>
              <a:t>RBC – Joint Security Operations Center</a:t>
            </a:r>
          </a:p>
          <a:p>
            <a:endParaRPr lang="en-US" sz="2000" dirty="0">
              <a:latin typeface="Constantia" panose="02030602050306030303" pitchFamily="18" charset="0"/>
            </a:endParaRPr>
          </a:p>
          <a:p>
            <a:r>
              <a:rPr lang="en-US" sz="2000" dirty="0" smtClean="0">
                <a:latin typeface="Constantia" panose="02030602050306030303" pitchFamily="18" charset="0"/>
              </a:rPr>
              <a:t>Date: 2018/12/06</a:t>
            </a:r>
            <a:endParaRPr lang="en-US" sz="2000" dirty="0">
              <a:latin typeface="Constantia" panose="020306020503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6346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594294"/>
          </a:xfrm>
        </p:spPr>
        <p:txBody>
          <a:bodyPr>
            <a:normAutofit/>
          </a:bodyPr>
          <a:lstStyle/>
          <a:p>
            <a:r>
              <a:rPr lang="en-US" sz="3200" b="1" dirty="0" smtClean="0">
                <a:solidFill>
                  <a:schemeClr val="accent5">
                    <a:lumMod val="50000"/>
                  </a:schemeClr>
                </a:solidFill>
                <a:latin typeface="Constantia" panose="02030602050306030303" pitchFamily="18" charset="0"/>
              </a:rPr>
              <a:t>FILTERING OPERATION</a:t>
            </a:r>
            <a:endParaRPr lang="en-US" sz="3200" b="1" dirty="0">
              <a:solidFill>
                <a:schemeClr val="accent5">
                  <a:lumMod val="50000"/>
                </a:schemeClr>
              </a:solidFill>
              <a:latin typeface="Constantia" panose="02030602050306030303" pitchFamily="18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0" y="594294"/>
            <a:ext cx="12192000" cy="0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/>
          <p:cNvSpPr txBox="1">
            <a:spLocks/>
          </p:cNvSpPr>
          <p:nvPr/>
        </p:nvSpPr>
        <p:spPr>
          <a:xfrm>
            <a:off x="0" y="6409009"/>
            <a:ext cx="4925684" cy="448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dirty="0" smtClean="0">
                <a:latin typeface="Constantia" panose="02030602050306030303" pitchFamily="18" charset="0"/>
              </a:rPr>
              <a:t>Graph Convolution Network (GCN)</a:t>
            </a:r>
            <a:endParaRPr lang="en-US" sz="2000" dirty="0">
              <a:latin typeface="Constantia" panose="02030602050306030303" pitchFamily="18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0" y="6483404"/>
            <a:ext cx="12192000" cy="0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/>
          <p:cNvSpPr txBox="1">
            <a:spLocks/>
          </p:cNvSpPr>
          <p:nvPr/>
        </p:nvSpPr>
        <p:spPr>
          <a:xfrm>
            <a:off x="9347200" y="6409009"/>
            <a:ext cx="2844799" cy="448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 smtClean="0">
                <a:latin typeface="Constantia" panose="02030602050306030303" pitchFamily="18" charset="0"/>
              </a:rPr>
              <a:t>CNN Architecture</a:t>
            </a:r>
            <a:endParaRPr lang="en-US" sz="2000" dirty="0">
              <a:latin typeface="Constantia" panose="02030602050306030303" pitchFamily="18" charset="0"/>
            </a:endParaRPr>
          </a:p>
        </p:txBody>
      </p:sp>
      <p:sp>
        <p:nvSpPr>
          <p:cNvPr id="102" name="Title 1"/>
          <p:cNvSpPr txBox="1">
            <a:spLocks/>
          </p:cNvSpPr>
          <p:nvPr/>
        </p:nvSpPr>
        <p:spPr>
          <a:xfrm>
            <a:off x="5588099" y="6399125"/>
            <a:ext cx="3298524" cy="448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dirty="0" smtClean="0">
                <a:latin typeface="Constantia" panose="02030602050306030303" pitchFamily="18" charset="0"/>
              </a:rPr>
              <a:t>Source: Brandon Rohrer</a:t>
            </a:r>
            <a:endParaRPr lang="en-US" sz="2000" dirty="0">
              <a:latin typeface="Constantia" panose="02030602050306030303" pitchFamily="18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0407" y="2818386"/>
            <a:ext cx="3496022" cy="338946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7174" y="869851"/>
            <a:ext cx="1264522" cy="122642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69997" y="869850"/>
            <a:ext cx="1264522" cy="122642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71875" y="869851"/>
            <a:ext cx="1264522" cy="1226425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 bwMode="auto">
          <a:xfrm>
            <a:off x="4755197" y="4704481"/>
            <a:ext cx="1143000" cy="1143000"/>
          </a:xfrm>
          <a:prstGeom prst="rect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5898197" y="2120907"/>
            <a:ext cx="4191000" cy="3726574"/>
          </a:xfrm>
          <a:prstGeom prst="line">
            <a:avLst/>
          </a:prstGeom>
          <a:ln w="28575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4755197" y="894481"/>
            <a:ext cx="4114800" cy="3810000"/>
          </a:xfrm>
          <a:prstGeom prst="line">
            <a:avLst/>
          </a:prstGeom>
          <a:ln w="28575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7871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594294"/>
          </a:xfrm>
        </p:spPr>
        <p:txBody>
          <a:bodyPr>
            <a:normAutofit/>
          </a:bodyPr>
          <a:lstStyle/>
          <a:p>
            <a:r>
              <a:rPr lang="en-US" sz="3200" b="1" dirty="0" smtClean="0">
                <a:solidFill>
                  <a:schemeClr val="accent5">
                    <a:lumMod val="50000"/>
                  </a:schemeClr>
                </a:solidFill>
                <a:latin typeface="Constantia" panose="02030602050306030303" pitchFamily="18" charset="0"/>
              </a:rPr>
              <a:t>FILTERING OPERATION</a:t>
            </a:r>
            <a:endParaRPr lang="en-US" sz="3200" b="1" dirty="0">
              <a:solidFill>
                <a:schemeClr val="accent5">
                  <a:lumMod val="50000"/>
                </a:schemeClr>
              </a:solidFill>
              <a:latin typeface="Constantia" panose="02030602050306030303" pitchFamily="18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0" y="594294"/>
            <a:ext cx="12192000" cy="0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/>
          <p:cNvSpPr txBox="1">
            <a:spLocks/>
          </p:cNvSpPr>
          <p:nvPr/>
        </p:nvSpPr>
        <p:spPr>
          <a:xfrm>
            <a:off x="0" y="6409009"/>
            <a:ext cx="4925684" cy="448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dirty="0" smtClean="0">
                <a:latin typeface="Constantia" panose="02030602050306030303" pitchFamily="18" charset="0"/>
              </a:rPr>
              <a:t>Graph Convolution Network (GCN)</a:t>
            </a:r>
            <a:endParaRPr lang="en-US" sz="2000" dirty="0">
              <a:latin typeface="Constantia" panose="02030602050306030303" pitchFamily="18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0" y="6483404"/>
            <a:ext cx="12192000" cy="0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/>
          <p:cNvSpPr txBox="1">
            <a:spLocks/>
          </p:cNvSpPr>
          <p:nvPr/>
        </p:nvSpPr>
        <p:spPr>
          <a:xfrm>
            <a:off x="9347200" y="6409009"/>
            <a:ext cx="2844799" cy="448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 smtClean="0">
                <a:latin typeface="Constantia" panose="02030602050306030303" pitchFamily="18" charset="0"/>
              </a:rPr>
              <a:t>CNN Architecture</a:t>
            </a:r>
            <a:endParaRPr lang="en-US" sz="2000" dirty="0">
              <a:latin typeface="Constantia" panose="02030602050306030303" pitchFamily="18" charset="0"/>
            </a:endParaRPr>
          </a:p>
        </p:txBody>
      </p:sp>
      <p:sp>
        <p:nvSpPr>
          <p:cNvPr id="102" name="Title 1"/>
          <p:cNvSpPr txBox="1">
            <a:spLocks/>
          </p:cNvSpPr>
          <p:nvPr/>
        </p:nvSpPr>
        <p:spPr>
          <a:xfrm>
            <a:off x="5588099" y="6399125"/>
            <a:ext cx="3298524" cy="448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dirty="0" smtClean="0">
                <a:latin typeface="Constantia" panose="02030602050306030303" pitchFamily="18" charset="0"/>
              </a:rPr>
              <a:t>Source: Brandon Rohrer</a:t>
            </a:r>
            <a:endParaRPr lang="en-US" sz="2000" dirty="0">
              <a:latin typeface="Constantia" panose="02030602050306030303" pitchFamily="18" charset="0"/>
            </a:endParaRP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8637" y="902223"/>
            <a:ext cx="1264522" cy="1226425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4637" y="2807223"/>
            <a:ext cx="3474146" cy="3368251"/>
          </a:xfrm>
          <a:prstGeom prst="rect">
            <a:avLst/>
          </a:prstGeom>
        </p:spPr>
      </p:pic>
      <p:sp>
        <p:nvSpPr>
          <p:cNvPr id="34" name="Rectangle 33"/>
          <p:cNvSpPr/>
          <p:nvPr/>
        </p:nvSpPr>
        <p:spPr bwMode="auto">
          <a:xfrm>
            <a:off x="4479177" y="3204701"/>
            <a:ext cx="1143000" cy="1143000"/>
          </a:xfrm>
          <a:prstGeom prst="rect">
            <a:avLst/>
          </a:prstGeom>
          <a:noFill/>
          <a:ln w="762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cxnSp>
        <p:nvCxnSpPr>
          <p:cNvPr id="35" name="Straight Connector 34"/>
          <p:cNvCxnSpPr/>
          <p:nvPr/>
        </p:nvCxnSpPr>
        <p:spPr>
          <a:xfrm flipH="1" flipV="1">
            <a:off x="1809931" y="2145126"/>
            <a:ext cx="2669247" cy="2202575"/>
          </a:xfrm>
          <a:prstGeom prst="line">
            <a:avLst/>
          </a:prstGeom>
          <a:ln w="6350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 bwMode="auto">
          <a:xfrm>
            <a:off x="4479175" y="3204701"/>
            <a:ext cx="367461" cy="348044"/>
          </a:xfrm>
          <a:prstGeom prst="rect">
            <a:avLst/>
          </a:prstGeom>
          <a:noFill/>
          <a:ln w="76200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4770437" y="1283223"/>
            <a:ext cx="1985159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1   x  1   = 1</a:t>
            </a:r>
          </a:p>
        </p:txBody>
      </p:sp>
      <p:sp>
        <p:nvSpPr>
          <p:cNvPr id="38" name="Rectangle 37"/>
          <p:cNvSpPr/>
          <p:nvPr/>
        </p:nvSpPr>
        <p:spPr bwMode="auto">
          <a:xfrm>
            <a:off x="5493303" y="1377967"/>
            <a:ext cx="384574" cy="452208"/>
          </a:xfrm>
          <a:prstGeom prst="rect">
            <a:avLst/>
          </a:prstGeom>
          <a:noFill/>
          <a:ln w="76200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cxnSp>
        <p:nvCxnSpPr>
          <p:cNvPr id="39" name="Straight Connector 38"/>
          <p:cNvCxnSpPr/>
          <p:nvPr/>
        </p:nvCxnSpPr>
        <p:spPr>
          <a:xfrm flipV="1">
            <a:off x="4846636" y="1812822"/>
            <a:ext cx="1038004" cy="1739923"/>
          </a:xfrm>
          <a:prstGeom prst="line">
            <a:avLst/>
          </a:prstGeom>
          <a:ln w="19050">
            <a:solidFill>
              <a:srgbClr val="FFC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V="1">
            <a:off x="4468621" y="1830175"/>
            <a:ext cx="1024682" cy="1390267"/>
          </a:xfrm>
          <a:prstGeom prst="line">
            <a:avLst/>
          </a:prstGeom>
          <a:ln w="19050">
            <a:solidFill>
              <a:srgbClr val="FFC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1" name="Rectangle 40"/>
          <p:cNvSpPr/>
          <p:nvPr/>
        </p:nvSpPr>
        <p:spPr bwMode="auto">
          <a:xfrm>
            <a:off x="4839103" y="1377967"/>
            <a:ext cx="377239" cy="452208"/>
          </a:xfrm>
          <a:prstGeom prst="rect">
            <a:avLst/>
          </a:prstGeom>
          <a:noFill/>
          <a:ln w="76200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cxnSp>
        <p:nvCxnSpPr>
          <p:cNvPr id="42" name="Straight Connector 41"/>
          <p:cNvCxnSpPr/>
          <p:nvPr/>
        </p:nvCxnSpPr>
        <p:spPr>
          <a:xfrm>
            <a:off x="1812426" y="1394353"/>
            <a:ext cx="3079348" cy="418469"/>
          </a:xfrm>
          <a:prstGeom prst="line">
            <a:avLst/>
          </a:prstGeom>
          <a:ln w="1905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H="1" flipV="1">
            <a:off x="3021328" y="926599"/>
            <a:ext cx="2600849" cy="2278102"/>
          </a:xfrm>
          <a:prstGeom prst="line">
            <a:avLst/>
          </a:prstGeom>
          <a:ln w="6350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2226216" y="902222"/>
            <a:ext cx="2665558" cy="452321"/>
          </a:xfrm>
          <a:prstGeom prst="line">
            <a:avLst/>
          </a:prstGeom>
          <a:ln w="1905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 bwMode="auto">
          <a:xfrm>
            <a:off x="1844124" y="900006"/>
            <a:ext cx="377239" cy="452208"/>
          </a:xfrm>
          <a:prstGeom prst="rect">
            <a:avLst/>
          </a:prstGeom>
          <a:noFill/>
          <a:ln w="76200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79427" y="1812822"/>
            <a:ext cx="2308124" cy="2238586"/>
          </a:xfrm>
          <a:prstGeom prst="rect">
            <a:avLst/>
          </a:prstGeom>
        </p:spPr>
      </p:pic>
      <p:sp>
        <p:nvSpPr>
          <p:cNvPr id="47" name="Rectangle 46"/>
          <p:cNvSpPr/>
          <p:nvPr/>
        </p:nvSpPr>
        <p:spPr bwMode="auto">
          <a:xfrm>
            <a:off x="8679427" y="1812821"/>
            <a:ext cx="783663" cy="768827"/>
          </a:xfrm>
          <a:prstGeom prst="rect">
            <a:avLst/>
          </a:prstGeom>
          <a:noFill/>
          <a:ln w="762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2550109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594294"/>
          </a:xfrm>
        </p:spPr>
        <p:txBody>
          <a:bodyPr>
            <a:normAutofit/>
          </a:bodyPr>
          <a:lstStyle/>
          <a:p>
            <a:r>
              <a:rPr lang="en-US" sz="3200" b="1" dirty="0" smtClean="0">
                <a:solidFill>
                  <a:schemeClr val="accent5">
                    <a:lumMod val="50000"/>
                  </a:schemeClr>
                </a:solidFill>
                <a:latin typeface="Constantia" panose="02030602050306030303" pitchFamily="18" charset="0"/>
              </a:rPr>
              <a:t>FILTERING OPERATION</a:t>
            </a:r>
            <a:endParaRPr lang="en-US" sz="3200" b="1" dirty="0">
              <a:solidFill>
                <a:schemeClr val="accent5">
                  <a:lumMod val="50000"/>
                </a:schemeClr>
              </a:solidFill>
              <a:latin typeface="Constantia" panose="02030602050306030303" pitchFamily="18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0" y="594294"/>
            <a:ext cx="12192000" cy="0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/>
          <p:cNvSpPr txBox="1">
            <a:spLocks/>
          </p:cNvSpPr>
          <p:nvPr/>
        </p:nvSpPr>
        <p:spPr>
          <a:xfrm>
            <a:off x="0" y="6409009"/>
            <a:ext cx="4925684" cy="448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dirty="0" smtClean="0">
                <a:latin typeface="Constantia" panose="02030602050306030303" pitchFamily="18" charset="0"/>
              </a:rPr>
              <a:t>Graph Convolution Network (GCN)</a:t>
            </a:r>
            <a:endParaRPr lang="en-US" sz="2000" dirty="0">
              <a:latin typeface="Constantia" panose="02030602050306030303" pitchFamily="18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0" y="6483404"/>
            <a:ext cx="12192000" cy="0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/>
          <p:cNvSpPr txBox="1">
            <a:spLocks/>
          </p:cNvSpPr>
          <p:nvPr/>
        </p:nvSpPr>
        <p:spPr>
          <a:xfrm>
            <a:off x="9347200" y="6409009"/>
            <a:ext cx="2844799" cy="448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 smtClean="0">
                <a:latin typeface="Constantia" panose="02030602050306030303" pitchFamily="18" charset="0"/>
              </a:rPr>
              <a:t>CNN Architecture</a:t>
            </a:r>
            <a:endParaRPr lang="en-US" sz="2000" dirty="0">
              <a:latin typeface="Constantia" panose="02030602050306030303" pitchFamily="18" charset="0"/>
            </a:endParaRPr>
          </a:p>
        </p:txBody>
      </p:sp>
      <p:sp>
        <p:nvSpPr>
          <p:cNvPr id="102" name="Title 1"/>
          <p:cNvSpPr txBox="1">
            <a:spLocks/>
          </p:cNvSpPr>
          <p:nvPr/>
        </p:nvSpPr>
        <p:spPr>
          <a:xfrm>
            <a:off x="5588099" y="6399125"/>
            <a:ext cx="3298524" cy="448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dirty="0" smtClean="0">
                <a:latin typeface="Constantia" panose="02030602050306030303" pitchFamily="18" charset="0"/>
              </a:rPr>
              <a:t>Source: Brandon Rohrer</a:t>
            </a:r>
            <a:endParaRPr lang="en-US" sz="2000" dirty="0">
              <a:latin typeface="Constantia" panose="02030602050306030303" pitchFamily="18" charset="0"/>
            </a:endParaRPr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9263" y="980799"/>
            <a:ext cx="2353694" cy="2282783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1757" y="901382"/>
            <a:ext cx="1264522" cy="1226425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47757" y="2806382"/>
            <a:ext cx="3474146" cy="3368251"/>
          </a:xfrm>
          <a:prstGeom prst="rect">
            <a:avLst/>
          </a:prstGeom>
        </p:spPr>
      </p:pic>
      <p:sp>
        <p:nvSpPr>
          <p:cNvPr id="59" name="Rectangle 58"/>
          <p:cNvSpPr/>
          <p:nvPr/>
        </p:nvSpPr>
        <p:spPr bwMode="auto">
          <a:xfrm>
            <a:off x="4042297" y="3203860"/>
            <a:ext cx="1143000" cy="1143000"/>
          </a:xfrm>
          <a:prstGeom prst="rect">
            <a:avLst/>
          </a:prstGeom>
          <a:noFill/>
          <a:ln w="762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cxnSp>
        <p:nvCxnSpPr>
          <p:cNvPr id="60" name="Straight Connector 59"/>
          <p:cNvCxnSpPr/>
          <p:nvPr/>
        </p:nvCxnSpPr>
        <p:spPr>
          <a:xfrm flipH="1" flipV="1">
            <a:off x="2638796" y="917860"/>
            <a:ext cx="2546501" cy="2286000"/>
          </a:xfrm>
          <a:prstGeom prst="line">
            <a:avLst/>
          </a:prstGeom>
          <a:ln w="6350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flipH="1" flipV="1">
            <a:off x="1373051" y="2144285"/>
            <a:ext cx="2669247" cy="2202575"/>
          </a:xfrm>
          <a:prstGeom prst="line">
            <a:avLst/>
          </a:prstGeom>
          <a:ln w="6350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angle 61"/>
          <p:cNvSpPr/>
          <p:nvPr/>
        </p:nvSpPr>
        <p:spPr bwMode="auto">
          <a:xfrm>
            <a:off x="1776692" y="906691"/>
            <a:ext cx="445906" cy="440722"/>
          </a:xfrm>
          <a:prstGeom prst="rect">
            <a:avLst/>
          </a:prstGeom>
          <a:noFill/>
          <a:ln w="76200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sp>
        <p:nvSpPr>
          <p:cNvPr id="63" name="Rectangle 62"/>
          <p:cNvSpPr/>
          <p:nvPr/>
        </p:nvSpPr>
        <p:spPr bwMode="auto">
          <a:xfrm>
            <a:off x="4420313" y="3203860"/>
            <a:ext cx="367461" cy="348044"/>
          </a:xfrm>
          <a:prstGeom prst="rect">
            <a:avLst/>
          </a:prstGeom>
          <a:noFill/>
          <a:ln w="76200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4243466" y="1289298"/>
            <a:ext cx="2070118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-1  x  </a:t>
            </a:r>
            <a:r>
              <a:rPr lang="en-US" sz="2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 -</a:t>
            </a: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1   = 1</a:t>
            </a:r>
          </a:p>
        </p:txBody>
      </p:sp>
      <p:sp>
        <p:nvSpPr>
          <p:cNvPr id="65" name="Rectangle 64"/>
          <p:cNvSpPr/>
          <p:nvPr/>
        </p:nvSpPr>
        <p:spPr bwMode="auto">
          <a:xfrm>
            <a:off x="5168183" y="1377126"/>
            <a:ext cx="384574" cy="452208"/>
          </a:xfrm>
          <a:prstGeom prst="rect">
            <a:avLst/>
          </a:prstGeom>
          <a:noFill/>
          <a:ln w="76200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cxnSp>
        <p:nvCxnSpPr>
          <p:cNvPr id="66" name="Straight Connector 65"/>
          <p:cNvCxnSpPr/>
          <p:nvPr/>
        </p:nvCxnSpPr>
        <p:spPr>
          <a:xfrm flipV="1">
            <a:off x="4797822" y="1829334"/>
            <a:ext cx="754345" cy="1722570"/>
          </a:xfrm>
          <a:prstGeom prst="line">
            <a:avLst/>
          </a:prstGeom>
          <a:ln w="19050">
            <a:solidFill>
              <a:srgbClr val="FFC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flipV="1">
            <a:off x="4414159" y="1377126"/>
            <a:ext cx="754024" cy="1826734"/>
          </a:xfrm>
          <a:prstGeom prst="line">
            <a:avLst/>
          </a:prstGeom>
          <a:ln w="19050">
            <a:solidFill>
              <a:srgbClr val="FFC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68" name="Rectangle 67"/>
          <p:cNvSpPr/>
          <p:nvPr/>
        </p:nvSpPr>
        <p:spPr bwMode="auto">
          <a:xfrm>
            <a:off x="4402223" y="1377126"/>
            <a:ext cx="377239" cy="452208"/>
          </a:xfrm>
          <a:prstGeom prst="rect">
            <a:avLst/>
          </a:prstGeom>
          <a:noFill/>
          <a:ln w="76200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cxnSp>
        <p:nvCxnSpPr>
          <p:cNvPr id="69" name="Straight Connector 68"/>
          <p:cNvCxnSpPr/>
          <p:nvPr/>
        </p:nvCxnSpPr>
        <p:spPr>
          <a:xfrm>
            <a:off x="2222598" y="906691"/>
            <a:ext cx="2556864" cy="465566"/>
          </a:xfrm>
          <a:prstGeom prst="line">
            <a:avLst/>
          </a:prstGeom>
          <a:ln w="1905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1776692" y="1322392"/>
            <a:ext cx="2678202" cy="489589"/>
          </a:xfrm>
          <a:prstGeom prst="line">
            <a:avLst/>
          </a:prstGeom>
          <a:ln w="1905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71" name="Rectangle 70"/>
          <p:cNvSpPr/>
          <p:nvPr/>
        </p:nvSpPr>
        <p:spPr bwMode="auto">
          <a:xfrm>
            <a:off x="9414157" y="955461"/>
            <a:ext cx="783663" cy="768827"/>
          </a:xfrm>
          <a:prstGeom prst="rect">
            <a:avLst/>
          </a:prstGeom>
          <a:noFill/>
          <a:ln w="762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2661685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594294"/>
          </a:xfrm>
        </p:spPr>
        <p:txBody>
          <a:bodyPr>
            <a:normAutofit/>
          </a:bodyPr>
          <a:lstStyle/>
          <a:p>
            <a:r>
              <a:rPr lang="en-US" sz="3200" b="1" dirty="0" smtClean="0">
                <a:solidFill>
                  <a:schemeClr val="accent5">
                    <a:lumMod val="50000"/>
                  </a:schemeClr>
                </a:solidFill>
                <a:latin typeface="Constantia" panose="02030602050306030303" pitchFamily="18" charset="0"/>
              </a:rPr>
              <a:t>FILTERING OPERATION</a:t>
            </a:r>
            <a:endParaRPr lang="en-US" sz="3200" b="1" dirty="0">
              <a:solidFill>
                <a:schemeClr val="accent5">
                  <a:lumMod val="50000"/>
                </a:schemeClr>
              </a:solidFill>
              <a:latin typeface="Constantia" panose="02030602050306030303" pitchFamily="18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0" y="594294"/>
            <a:ext cx="12192000" cy="0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/>
          <p:cNvSpPr txBox="1">
            <a:spLocks/>
          </p:cNvSpPr>
          <p:nvPr/>
        </p:nvSpPr>
        <p:spPr>
          <a:xfrm>
            <a:off x="0" y="6409009"/>
            <a:ext cx="4925684" cy="448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dirty="0" smtClean="0">
                <a:latin typeface="Constantia" panose="02030602050306030303" pitchFamily="18" charset="0"/>
              </a:rPr>
              <a:t>Graph Convolution Network (GCN)</a:t>
            </a:r>
            <a:endParaRPr lang="en-US" sz="2000" dirty="0">
              <a:latin typeface="Constantia" panose="02030602050306030303" pitchFamily="18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0" y="6483404"/>
            <a:ext cx="12192000" cy="0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/>
          <p:cNvSpPr txBox="1">
            <a:spLocks/>
          </p:cNvSpPr>
          <p:nvPr/>
        </p:nvSpPr>
        <p:spPr>
          <a:xfrm>
            <a:off x="9347200" y="6409009"/>
            <a:ext cx="2844799" cy="448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 smtClean="0">
                <a:latin typeface="Constantia" panose="02030602050306030303" pitchFamily="18" charset="0"/>
              </a:rPr>
              <a:t>CNN Architecture</a:t>
            </a:r>
            <a:endParaRPr lang="en-US" sz="2000" dirty="0">
              <a:latin typeface="Constantia" panose="02030602050306030303" pitchFamily="18" charset="0"/>
            </a:endParaRPr>
          </a:p>
        </p:txBody>
      </p:sp>
      <p:sp>
        <p:nvSpPr>
          <p:cNvPr id="102" name="Title 1"/>
          <p:cNvSpPr txBox="1">
            <a:spLocks/>
          </p:cNvSpPr>
          <p:nvPr/>
        </p:nvSpPr>
        <p:spPr>
          <a:xfrm>
            <a:off x="5588099" y="6399125"/>
            <a:ext cx="3298524" cy="448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dirty="0" smtClean="0">
                <a:latin typeface="Constantia" panose="02030602050306030303" pitchFamily="18" charset="0"/>
              </a:rPr>
              <a:t>Source: Brandon Rohrer</a:t>
            </a:r>
            <a:endParaRPr lang="en-US" sz="2000" dirty="0">
              <a:latin typeface="Constantia" panose="02030602050306030303" pitchFamily="18" charset="0"/>
            </a:endParaRPr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4637" y="2609047"/>
            <a:ext cx="3458208" cy="3352799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7278" y="843425"/>
            <a:ext cx="1347452" cy="1306857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437" y="708342"/>
            <a:ext cx="1264522" cy="1226425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65437" y="2613342"/>
            <a:ext cx="3474146" cy="3368251"/>
          </a:xfrm>
          <a:prstGeom prst="rect">
            <a:avLst/>
          </a:prstGeom>
        </p:spPr>
      </p:pic>
      <p:sp>
        <p:nvSpPr>
          <p:cNvPr id="45" name="Rectangle 44"/>
          <p:cNvSpPr/>
          <p:nvPr/>
        </p:nvSpPr>
        <p:spPr bwMode="auto">
          <a:xfrm>
            <a:off x="3259977" y="3010820"/>
            <a:ext cx="1143000" cy="1143000"/>
          </a:xfrm>
          <a:prstGeom prst="rect">
            <a:avLst/>
          </a:prstGeom>
          <a:noFill/>
          <a:ln w="762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cxnSp>
        <p:nvCxnSpPr>
          <p:cNvPr id="46" name="Straight Connector 45"/>
          <p:cNvCxnSpPr/>
          <p:nvPr/>
        </p:nvCxnSpPr>
        <p:spPr>
          <a:xfrm flipH="1" flipV="1">
            <a:off x="1856476" y="724820"/>
            <a:ext cx="2546501" cy="2286000"/>
          </a:xfrm>
          <a:prstGeom prst="line">
            <a:avLst/>
          </a:prstGeom>
          <a:ln w="6350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flipH="1" flipV="1">
            <a:off x="590731" y="1951245"/>
            <a:ext cx="2669247" cy="2202575"/>
          </a:xfrm>
          <a:prstGeom prst="line">
            <a:avLst/>
          </a:prstGeom>
          <a:ln w="6350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/>
              <p:cNvSpPr txBox="1"/>
              <p:nvPr/>
            </p:nvSpPr>
            <p:spPr>
              <a:xfrm>
                <a:off x="6858449" y="1166410"/>
                <a:ext cx="5112810" cy="7014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i="1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+1+1+1+1+1+1+1+1</m:t>
                          </m:r>
                        </m:num>
                        <m:den>
                          <m:r>
                            <a:rPr lang="en-US" sz="2400" b="0" i="1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9</m:t>
                          </m:r>
                        </m:den>
                      </m:f>
                      <m:r>
                        <a:rPr lang="en-US" sz="2400" i="1" smtClean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400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</mc:Choice>
        <mc:Fallback xmlns="">
          <p:sp>
            <p:nvSpPr>
              <p:cNvPr id="48" name="TextBox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449" y="1166410"/>
                <a:ext cx="5112810" cy="701410"/>
              </a:xfrm>
              <a:prstGeom prst="rect">
                <a:avLst/>
              </a:prstGeom>
              <a:blipFill rotWithShape="0">
                <a:blip r:embed="rId7"/>
                <a:stretch>
                  <a:fillRect t="-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Rectangle 48"/>
          <p:cNvSpPr/>
          <p:nvPr/>
        </p:nvSpPr>
        <p:spPr bwMode="auto">
          <a:xfrm>
            <a:off x="11628437" y="1257501"/>
            <a:ext cx="379734" cy="441441"/>
          </a:xfrm>
          <a:prstGeom prst="rect">
            <a:avLst/>
          </a:prstGeom>
          <a:noFill/>
          <a:ln w="762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cxnSp>
        <p:nvCxnSpPr>
          <p:cNvPr id="50" name="Straight Connector 49"/>
          <p:cNvCxnSpPr/>
          <p:nvPr/>
        </p:nvCxnSpPr>
        <p:spPr>
          <a:xfrm flipH="1">
            <a:off x="9037637" y="1698942"/>
            <a:ext cx="2970534" cy="2057400"/>
          </a:xfrm>
          <a:prstGeom prst="line">
            <a:avLst/>
          </a:prstGeom>
          <a:ln w="19050">
            <a:solidFill>
              <a:schemeClr val="accent5">
                <a:lumMod val="7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>
            <a:off x="8659504" y="1243008"/>
            <a:ext cx="2958105" cy="2142547"/>
          </a:xfrm>
          <a:prstGeom prst="line">
            <a:avLst/>
          </a:prstGeom>
          <a:ln w="19050">
            <a:solidFill>
              <a:schemeClr val="accent5">
                <a:lumMod val="7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/>
          <p:cNvSpPr/>
          <p:nvPr/>
        </p:nvSpPr>
        <p:spPr bwMode="auto">
          <a:xfrm>
            <a:off x="8288118" y="3010820"/>
            <a:ext cx="1130519" cy="1110044"/>
          </a:xfrm>
          <a:prstGeom prst="rect">
            <a:avLst/>
          </a:prstGeom>
          <a:noFill/>
          <a:ln w="762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cxnSp>
        <p:nvCxnSpPr>
          <p:cNvPr id="53" name="Straight Connector 52"/>
          <p:cNvCxnSpPr/>
          <p:nvPr/>
        </p:nvCxnSpPr>
        <p:spPr>
          <a:xfrm flipH="1">
            <a:off x="4063262" y="3010820"/>
            <a:ext cx="4974376" cy="0"/>
          </a:xfrm>
          <a:prstGeom prst="line">
            <a:avLst/>
          </a:prstGeom>
          <a:ln w="19050">
            <a:solidFill>
              <a:schemeClr val="accent5">
                <a:lumMod val="7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H="1">
            <a:off x="4160837" y="4153820"/>
            <a:ext cx="4974376" cy="0"/>
          </a:xfrm>
          <a:prstGeom prst="line">
            <a:avLst/>
          </a:prstGeom>
          <a:ln w="19050">
            <a:solidFill>
              <a:schemeClr val="accent5">
                <a:lumMod val="7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2102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594294"/>
          </a:xfrm>
        </p:spPr>
        <p:txBody>
          <a:bodyPr>
            <a:normAutofit/>
          </a:bodyPr>
          <a:lstStyle/>
          <a:p>
            <a:r>
              <a:rPr lang="en-US" sz="3200" b="1" dirty="0" smtClean="0">
                <a:solidFill>
                  <a:schemeClr val="accent5">
                    <a:lumMod val="50000"/>
                  </a:schemeClr>
                </a:solidFill>
                <a:latin typeface="Constantia" panose="02030602050306030303" pitchFamily="18" charset="0"/>
              </a:rPr>
              <a:t>FILTERING OPERATION</a:t>
            </a:r>
            <a:endParaRPr lang="en-US" sz="3200" b="1" dirty="0">
              <a:solidFill>
                <a:schemeClr val="accent5">
                  <a:lumMod val="50000"/>
                </a:schemeClr>
              </a:solidFill>
              <a:latin typeface="Constantia" panose="02030602050306030303" pitchFamily="18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0" y="594294"/>
            <a:ext cx="12192000" cy="0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/>
          <p:cNvSpPr txBox="1">
            <a:spLocks/>
          </p:cNvSpPr>
          <p:nvPr/>
        </p:nvSpPr>
        <p:spPr>
          <a:xfrm>
            <a:off x="0" y="6409009"/>
            <a:ext cx="4925684" cy="448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dirty="0" smtClean="0">
                <a:latin typeface="Constantia" panose="02030602050306030303" pitchFamily="18" charset="0"/>
              </a:rPr>
              <a:t>Graph Convolution Network (GCN)</a:t>
            </a:r>
            <a:endParaRPr lang="en-US" sz="2000" dirty="0">
              <a:latin typeface="Constantia" panose="02030602050306030303" pitchFamily="18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0" y="6483404"/>
            <a:ext cx="12192000" cy="0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/>
          <p:cNvSpPr txBox="1">
            <a:spLocks/>
          </p:cNvSpPr>
          <p:nvPr/>
        </p:nvSpPr>
        <p:spPr>
          <a:xfrm>
            <a:off x="9347200" y="6409009"/>
            <a:ext cx="2844799" cy="448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 smtClean="0">
                <a:latin typeface="Constantia" panose="02030602050306030303" pitchFamily="18" charset="0"/>
              </a:rPr>
              <a:t>CNN Architecture</a:t>
            </a:r>
            <a:endParaRPr lang="en-US" sz="2000" dirty="0">
              <a:latin typeface="Constantia" panose="02030602050306030303" pitchFamily="18" charset="0"/>
            </a:endParaRPr>
          </a:p>
        </p:txBody>
      </p:sp>
      <p:sp>
        <p:nvSpPr>
          <p:cNvPr id="102" name="Title 1"/>
          <p:cNvSpPr txBox="1">
            <a:spLocks/>
          </p:cNvSpPr>
          <p:nvPr/>
        </p:nvSpPr>
        <p:spPr>
          <a:xfrm>
            <a:off x="5588099" y="6399125"/>
            <a:ext cx="3298524" cy="448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dirty="0" smtClean="0">
                <a:latin typeface="Constantia" panose="02030602050306030303" pitchFamily="18" charset="0"/>
              </a:rPr>
              <a:t>Source: Brandon Rohrer</a:t>
            </a:r>
            <a:endParaRPr lang="en-US" sz="2000" dirty="0">
              <a:latin typeface="Constantia" panose="02030602050306030303" pitchFamily="18" charset="0"/>
            </a:endParaRP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4209" y="937189"/>
            <a:ext cx="2354147" cy="2283223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3837" y="870902"/>
            <a:ext cx="1264522" cy="1226425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9837" y="2775902"/>
            <a:ext cx="3474146" cy="3368251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 bwMode="auto">
          <a:xfrm>
            <a:off x="4959150" y="3892384"/>
            <a:ext cx="1143000" cy="1143000"/>
          </a:xfrm>
          <a:prstGeom prst="rect">
            <a:avLst/>
          </a:prstGeom>
          <a:noFill/>
          <a:ln w="762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cxnSp>
        <p:nvCxnSpPr>
          <p:cNvPr id="32" name="Straight Connector 31"/>
          <p:cNvCxnSpPr/>
          <p:nvPr/>
        </p:nvCxnSpPr>
        <p:spPr>
          <a:xfrm flipH="1" flipV="1">
            <a:off x="2770877" y="887380"/>
            <a:ext cx="3302091" cy="3005004"/>
          </a:xfrm>
          <a:prstGeom prst="line">
            <a:avLst/>
          </a:prstGeom>
          <a:ln w="6350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H="1" flipV="1">
            <a:off x="1505132" y="2113806"/>
            <a:ext cx="3448739" cy="2921578"/>
          </a:xfrm>
          <a:prstGeom prst="line">
            <a:avLst/>
          </a:prstGeom>
          <a:ln w="6350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1633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594294"/>
          </a:xfrm>
        </p:spPr>
        <p:txBody>
          <a:bodyPr>
            <a:normAutofit/>
          </a:bodyPr>
          <a:lstStyle/>
          <a:p>
            <a:r>
              <a:rPr lang="en-US" sz="3200" b="1" dirty="0" smtClean="0">
                <a:solidFill>
                  <a:schemeClr val="accent5">
                    <a:lumMod val="50000"/>
                  </a:schemeClr>
                </a:solidFill>
                <a:latin typeface="Constantia" panose="02030602050306030303" pitchFamily="18" charset="0"/>
              </a:rPr>
              <a:t>FILTERING OPERATION</a:t>
            </a:r>
            <a:endParaRPr lang="en-US" sz="3200" b="1" dirty="0">
              <a:solidFill>
                <a:schemeClr val="accent5">
                  <a:lumMod val="50000"/>
                </a:schemeClr>
              </a:solidFill>
              <a:latin typeface="Constantia" panose="02030602050306030303" pitchFamily="18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0" y="594294"/>
            <a:ext cx="12192000" cy="0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/>
          <p:cNvSpPr txBox="1">
            <a:spLocks/>
          </p:cNvSpPr>
          <p:nvPr/>
        </p:nvSpPr>
        <p:spPr>
          <a:xfrm>
            <a:off x="0" y="6409009"/>
            <a:ext cx="4925684" cy="448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dirty="0" smtClean="0">
                <a:latin typeface="Constantia" panose="02030602050306030303" pitchFamily="18" charset="0"/>
              </a:rPr>
              <a:t>Graph Convolution Network (GCN)</a:t>
            </a:r>
            <a:endParaRPr lang="en-US" sz="2000" dirty="0">
              <a:latin typeface="Constantia" panose="02030602050306030303" pitchFamily="18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0" y="6483404"/>
            <a:ext cx="12192000" cy="0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/>
          <p:cNvSpPr txBox="1">
            <a:spLocks/>
          </p:cNvSpPr>
          <p:nvPr/>
        </p:nvSpPr>
        <p:spPr>
          <a:xfrm>
            <a:off x="9347200" y="6409009"/>
            <a:ext cx="2844799" cy="448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 smtClean="0">
                <a:latin typeface="Constantia" panose="02030602050306030303" pitchFamily="18" charset="0"/>
              </a:rPr>
              <a:t>CNN Architecture</a:t>
            </a:r>
            <a:endParaRPr lang="en-US" sz="2000" dirty="0">
              <a:latin typeface="Constantia" panose="02030602050306030303" pitchFamily="18" charset="0"/>
            </a:endParaRPr>
          </a:p>
        </p:txBody>
      </p:sp>
      <p:sp>
        <p:nvSpPr>
          <p:cNvPr id="102" name="Title 1"/>
          <p:cNvSpPr txBox="1">
            <a:spLocks/>
          </p:cNvSpPr>
          <p:nvPr/>
        </p:nvSpPr>
        <p:spPr>
          <a:xfrm>
            <a:off x="5588099" y="6399125"/>
            <a:ext cx="3298524" cy="448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dirty="0" smtClean="0">
                <a:latin typeface="Constantia" panose="02030602050306030303" pitchFamily="18" charset="0"/>
              </a:rPr>
              <a:t>Source: Brandon Rohrer</a:t>
            </a:r>
            <a:endParaRPr lang="en-US" sz="2000" dirty="0">
              <a:latin typeface="Constantia" panose="02030602050306030303" pitchFamily="18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8574" y="2809237"/>
            <a:ext cx="3397625" cy="329406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437" y="921702"/>
            <a:ext cx="1264522" cy="122642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1437" y="2826702"/>
            <a:ext cx="3474146" cy="336825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31671" y="925693"/>
            <a:ext cx="1604158" cy="1555829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 bwMode="auto">
          <a:xfrm>
            <a:off x="3790750" y="3943184"/>
            <a:ext cx="1143000" cy="1143000"/>
          </a:xfrm>
          <a:prstGeom prst="rect">
            <a:avLst/>
          </a:prstGeom>
          <a:noFill/>
          <a:ln w="762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 flipH="1" flipV="1">
            <a:off x="1602477" y="938180"/>
            <a:ext cx="3302091" cy="3005004"/>
          </a:xfrm>
          <a:prstGeom prst="line">
            <a:avLst/>
          </a:prstGeom>
          <a:ln w="6350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H="1" flipV="1">
            <a:off x="336732" y="2164606"/>
            <a:ext cx="3448739" cy="2921578"/>
          </a:xfrm>
          <a:prstGeom prst="line">
            <a:avLst/>
          </a:prstGeom>
          <a:ln w="6350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6604449" y="1379770"/>
                <a:ext cx="5345246" cy="7014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i="1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+1</m:t>
                          </m:r>
                          <m:r>
                            <a:rPr lang="en-US" sz="2400" b="0" i="1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1+1+1+1</m:t>
                          </m:r>
                          <m:r>
                            <a:rPr lang="en-US" sz="2400" b="0" i="1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1+1+1</m:t>
                          </m:r>
                        </m:num>
                        <m:den>
                          <m:r>
                            <a:rPr lang="en-US" sz="2400" b="0" i="1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9</m:t>
                          </m:r>
                        </m:den>
                      </m:f>
                      <m:r>
                        <a:rPr lang="en-US" sz="2400" i="1" smtClean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Cambria Math" panose="02040503050406030204" pitchFamily="18" charset="0"/>
                        </a:rPr>
                        <m:t>.55</m:t>
                      </m:r>
                    </m:oMath>
                  </m:oMathPara>
                </a14:m>
                <a:endParaRPr lang="en-US" sz="2400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4449" y="1379770"/>
                <a:ext cx="5345246" cy="701410"/>
              </a:xfrm>
              <a:prstGeom prst="rect">
                <a:avLst/>
              </a:prstGeom>
              <a:blipFill rotWithShape="0">
                <a:blip r:embed="rId7"/>
                <a:stretch>
                  <a:fillRect t="-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ectangle 21"/>
          <p:cNvSpPr/>
          <p:nvPr/>
        </p:nvSpPr>
        <p:spPr bwMode="auto">
          <a:xfrm>
            <a:off x="11374437" y="1470861"/>
            <a:ext cx="575258" cy="441441"/>
          </a:xfrm>
          <a:prstGeom prst="rect">
            <a:avLst/>
          </a:prstGeom>
          <a:noFill/>
          <a:ln w="762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cxnSp>
        <p:nvCxnSpPr>
          <p:cNvPr id="23" name="Straight Connector 22"/>
          <p:cNvCxnSpPr/>
          <p:nvPr/>
        </p:nvCxnSpPr>
        <p:spPr>
          <a:xfrm flipH="1">
            <a:off x="9541872" y="1912302"/>
            <a:ext cx="2407823" cy="2667000"/>
          </a:xfrm>
          <a:prstGeom prst="line">
            <a:avLst/>
          </a:prstGeom>
          <a:ln w="19050">
            <a:solidFill>
              <a:schemeClr val="accent5">
                <a:lumMod val="7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>
            <a:off x="9164637" y="1456368"/>
            <a:ext cx="2198972" cy="2818767"/>
          </a:xfrm>
          <a:prstGeom prst="line">
            <a:avLst/>
          </a:prstGeom>
          <a:ln w="19050">
            <a:solidFill>
              <a:schemeClr val="accent5">
                <a:lumMod val="7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 bwMode="auto">
          <a:xfrm>
            <a:off x="8783637" y="3909980"/>
            <a:ext cx="1130519" cy="1050322"/>
          </a:xfrm>
          <a:prstGeom prst="rect">
            <a:avLst/>
          </a:prstGeom>
          <a:noFill/>
          <a:ln w="381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sp>
        <p:nvSpPr>
          <p:cNvPr id="26" name="TextBox 25"/>
          <p:cNvSpPr txBox="1"/>
          <p:nvPr/>
        </p:nvSpPr>
        <p:spPr>
          <a:xfrm flipH="1">
            <a:off x="9012237" y="4198302"/>
            <a:ext cx="952819" cy="5724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.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55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19153" y="926830"/>
            <a:ext cx="1616676" cy="1567970"/>
          </a:xfrm>
          <a:prstGeom prst="rect">
            <a:avLst/>
          </a:prstGeom>
        </p:spPr>
      </p:pic>
      <p:cxnSp>
        <p:nvCxnSpPr>
          <p:cNvPr id="34" name="Straight Connector 33"/>
          <p:cNvCxnSpPr>
            <a:stCxn id="25" idx="2"/>
            <a:endCxn id="18" idx="2"/>
          </p:cNvCxnSpPr>
          <p:nvPr/>
        </p:nvCxnSpPr>
        <p:spPr>
          <a:xfrm flipH="1">
            <a:off x="4362250" y="4960302"/>
            <a:ext cx="4986647" cy="125882"/>
          </a:xfrm>
          <a:prstGeom prst="line">
            <a:avLst/>
          </a:prstGeom>
          <a:ln w="19050">
            <a:solidFill>
              <a:schemeClr val="accent5">
                <a:lumMod val="7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25" idx="0"/>
            <a:endCxn id="18" idx="0"/>
          </p:cNvCxnSpPr>
          <p:nvPr/>
        </p:nvCxnSpPr>
        <p:spPr>
          <a:xfrm flipH="1">
            <a:off x="4362250" y="3909980"/>
            <a:ext cx="4986647" cy="33204"/>
          </a:xfrm>
          <a:prstGeom prst="line">
            <a:avLst/>
          </a:prstGeom>
          <a:ln w="19050">
            <a:solidFill>
              <a:schemeClr val="accent5">
                <a:lumMod val="7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1551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594294"/>
          </a:xfrm>
        </p:spPr>
        <p:txBody>
          <a:bodyPr>
            <a:normAutofit/>
          </a:bodyPr>
          <a:lstStyle/>
          <a:p>
            <a:r>
              <a:rPr lang="en-US" sz="3200" b="1" dirty="0" smtClean="0">
                <a:solidFill>
                  <a:schemeClr val="accent5">
                    <a:lumMod val="50000"/>
                  </a:schemeClr>
                </a:solidFill>
                <a:latin typeface="Constantia" panose="02030602050306030303" pitchFamily="18" charset="0"/>
              </a:rPr>
              <a:t>FILTERING OPERATION</a:t>
            </a:r>
            <a:endParaRPr lang="en-US" sz="3200" b="1" dirty="0">
              <a:solidFill>
                <a:schemeClr val="accent5">
                  <a:lumMod val="50000"/>
                </a:schemeClr>
              </a:solidFill>
              <a:latin typeface="Constantia" panose="02030602050306030303" pitchFamily="18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0" y="594294"/>
            <a:ext cx="12192000" cy="0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/>
          <p:cNvSpPr txBox="1">
            <a:spLocks/>
          </p:cNvSpPr>
          <p:nvPr/>
        </p:nvSpPr>
        <p:spPr>
          <a:xfrm>
            <a:off x="0" y="6409009"/>
            <a:ext cx="4925684" cy="448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dirty="0" smtClean="0">
                <a:latin typeface="Constantia" panose="02030602050306030303" pitchFamily="18" charset="0"/>
              </a:rPr>
              <a:t>Graph Convolution Network (GCN)</a:t>
            </a:r>
            <a:endParaRPr lang="en-US" sz="2000" dirty="0">
              <a:latin typeface="Constantia" panose="02030602050306030303" pitchFamily="18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0" y="6483404"/>
            <a:ext cx="12192000" cy="0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/>
          <p:cNvSpPr txBox="1">
            <a:spLocks/>
          </p:cNvSpPr>
          <p:nvPr/>
        </p:nvSpPr>
        <p:spPr>
          <a:xfrm>
            <a:off x="9347200" y="6409009"/>
            <a:ext cx="2844799" cy="448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 smtClean="0">
                <a:latin typeface="Constantia" panose="02030602050306030303" pitchFamily="18" charset="0"/>
              </a:rPr>
              <a:t>CNN Architecture</a:t>
            </a:r>
            <a:endParaRPr lang="en-US" sz="2000" dirty="0">
              <a:latin typeface="Constantia" panose="02030602050306030303" pitchFamily="18" charset="0"/>
            </a:endParaRPr>
          </a:p>
        </p:txBody>
      </p:sp>
      <p:sp>
        <p:nvSpPr>
          <p:cNvPr id="102" name="Title 1"/>
          <p:cNvSpPr txBox="1">
            <a:spLocks/>
          </p:cNvSpPr>
          <p:nvPr/>
        </p:nvSpPr>
        <p:spPr>
          <a:xfrm>
            <a:off x="5588099" y="6399125"/>
            <a:ext cx="3298524" cy="448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dirty="0" smtClean="0">
                <a:latin typeface="Constantia" panose="02030602050306030303" pitchFamily="18" charset="0"/>
              </a:rPr>
              <a:t>Source: Brandon Rohrer</a:t>
            </a:r>
            <a:endParaRPr lang="en-US" sz="2000" dirty="0">
              <a:latin typeface="Constantia" panose="02030602050306030303" pitchFamily="18" charset="0"/>
            </a:endParaRP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4531" y="834591"/>
            <a:ext cx="1264522" cy="1226425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0196" y="2301315"/>
            <a:ext cx="3961935" cy="3841172"/>
          </a:xfrm>
          <a:prstGeom prst="rect">
            <a:avLst/>
          </a:prstGeom>
        </p:spPr>
      </p:pic>
      <p:cxnSp>
        <p:nvCxnSpPr>
          <p:cNvPr id="30" name="Straight Arrow Connector 29"/>
          <p:cNvCxnSpPr/>
          <p:nvPr/>
        </p:nvCxnSpPr>
        <p:spPr>
          <a:xfrm>
            <a:off x="5923597" y="4208462"/>
            <a:ext cx="1524000" cy="0"/>
          </a:xfrm>
          <a:prstGeom prst="straightConnector1">
            <a:avLst/>
          </a:prstGeom>
          <a:ln w="76200">
            <a:solidFill>
              <a:srgbClr val="00205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61997" y="2760662"/>
            <a:ext cx="3054569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779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594294"/>
          </a:xfrm>
        </p:spPr>
        <p:txBody>
          <a:bodyPr>
            <a:normAutofit/>
          </a:bodyPr>
          <a:lstStyle/>
          <a:p>
            <a:r>
              <a:rPr lang="en-US" sz="3200" b="1" dirty="0" smtClean="0">
                <a:solidFill>
                  <a:schemeClr val="accent5">
                    <a:lumMod val="50000"/>
                  </a:schemeClr>
                </a:solidFill>
                <a:latin typeface="Constantia" panose="02030602050306030303" pitchFamily="18" charset="0"/>
              </a:rPr>
              <a:t>FILTERING OPERATION</a:t>
            </a:r>
            <a:endParaRPr lang="en-US" sz="3200" b="1" dirty="0">
              <a:solidFill>
                <a:schemeClr val="accent5">
                  <a:lumMod val="50000"/>
                </a:schemeClr>
              </a:solidFill>
              <a:latin typeface="Constantia" panose="02030602050306030303" pitchFamily="18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0" y="594294"/>
            <a:ext cx="12192000" cy="0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/>
          <p:cNvSpPr txBox="1">
            <a:spLocks/>
          </p:cNvSpPr>
          <p:nvPr/>
        </p:nvSpPr>
        <p:spPr>
          <a:xfrm>
            <a:off x="0" y="6409009"/>
            <a:ext cx="4925684" cy="448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dirty="0" smtClean="0">
                <a:latin typeface="Constantia" panose="02030602050306030303" pitchFamily="18" charset="0"/>
              </a:rPr>
              <a:t>Graph Convolution Network (GCN)</a:t>
            </a:r>
            <a:endParaRPr lang="en-US" sz="2000" dirty="0">
              <a:latin typeface="Constantia" panose="02030602050306030303" pitchFamily="18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0" y="6483404"/>
            <a:ext cx="12192000" cy="0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/>
          <p:cNvSpPr txBox="1">
            <a:spLocks/>
          </p:cNvSpPr>
          <p:nvPr/>
        </p:nvSpPr>
        <p:spPr>
          <a:xfrm>
            <a:off x="9347200" y="6409009"/>
            <a:ext cx="2844799" cy="448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 smtClean="0">
                <a:latin typeface="Constantia" panose="02030602050306030303" pitchFamily="18" charset="0"/>
              </a:rPr>
              <a:t>CNN Architecture</a:t>
            </a:r>
            <a:endParaRPr lang="en-US" sz="2000" dirty="0">
              <a:latin typeface="Constantia" panose="02030602050306030303" pitchFamily="18" charset="0"/>
            </a:endParaRPr>
          </a:p>
        </p:txBody>
      </p:sp>
      <p:sp>
        <p:nvSpPr>
          <p:cNvPr id="102" name="Title 1"/>
          <p:cNvSpPr txBox="1">
            <a:spLocks/>
          </p:cNvSpPr>
          <p:nvPr/>
        </p:nvSpPr>
        <p:spPr>
          <a:xfrm>
            <a:off x="5588099" y="6399125"/>
            <a:ext cx="3298524" cy="448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dirty="0" smtClean="0">
                <a:latin typeface="Constantia" panose="02030602050306030303" pitchFamily="18" charset="0"/>
              </a:rPr>
              <a:t>Source: Brandon Rohrer</a:t>
            </a:r>
            <a:endParaRPr lang="en-US" sz="2000" dirty="0">
              <a:latin typeface="Constantia" panose="02030602050306030303" pitchFamily="18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3289" y="2926157"/>
            <a:ext cx="1264522" cy="122642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411" y="1682483"/>
            <a:ext cx="3962479" cy="3841699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4740385" y="3314382"/>
            <a:ext cx="487252" cy="512996"/>
            <a:chOff x="4740385" y="3954462"/>
            <a:chExt cx="487252" cy="512996"/>
          </a:xfrm>
        </p:grpSpPr>
        <p:sp>
          <p:nvSpPr>
            <p:cNvPr id="15" name="Oval 14"/>
            <p:cNvSpPr/>
            <p:nvPr/>
          </p:nvSpPr>
          <p:spPr bwMode="auto">
            <a:xfrm>
              <a:off x="4740385" y="3954462"/>
              <a:ext cx="487252" cy="512996"/>
            </a:xfrm>
            <a:prstGeom prst="ellipse">
              <a:avLst/>
            </a:prstGeom>
            <a:noFill/>
            <a:ln w="571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16" name="Straight Connector 15"/>
            <p:cNvCxnSpPr>
              <a:stCxn id="15" idx="1"/>
              <a:endCxn id="15" idx="5"/>
            </p:cNvCxnSpPr>
            <p:nvPr/>
          </p:nvCxnSpPr>
          <p:spPr>
            <a:xfrm>
              <a:off x="4811741" y="4029589"/>
              <a:ext cx="344540" cy="362742"/>
            </a:xfrm>
            <a:prstGeom prst="line">
              <a:avLst/>
            </a:prstGeom>
            <a:ln w="5715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>
              <a:stCxn id="15" idx="7"/>
              <a:endCxn id="15" idx="3"/>
            </p:cNvCxnSpPr>
            <p:nvPr/>
          </p:nvCxnSpPr>
          <p:spPr>
            <a:xfrm flipH="1">
              <a:off x="4811741" y="4029589"/>
              <a:ext cx="344540" cy="362742"/>
            </a:xfrm>
            <a:prstGeom prst="line">
              <a:avLst/>
            </a:prstGeom>
            <a:ln w="5715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6934518" y="2983956"/>
            <a:ext cx="45719" cy="1126462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6000" dirty="0">
                <a:solidFill>
                  <a:srgbClr val="002060"/>
                </a:solidFill>
              </a:rPr>
              <a:t>=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18437" y="1682482"/>
            <a:ext cx="3948695" cy="3841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280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594294"/>
          </a:xfrm>
        </p:spPr>
        <p:txBody>
          <a:bodyPr>
            <a:normAutofit/>
          </a:bodyPr>
          <a:lstStyle/>
          <a:p>
            <a:r>
              <a:rPr lang="en-US" sz="3200" b="1" dirty="0" smtClean="0">
                <a:solidFill>
                  <a:schemeClr val="accent5">
                    <a:lumMod val="50000"/>
                  </a:schemeClr>
                </a:solidFill>
                <a:latin typeface="Constantia" panose="02030602050306030303" pitchFamily="18" charset="0"/>
              </a:rPr>
              <a:t>FILTERING OPERATION</a:t>
            </a:r>
            <a:endParaRPr lang="en-US" sz="3200" b="1" dirty="0">
              <a:solidFill>
                <a:schemeClr val="accent5">
                  <a:lumMod val="50000"/>
                </a:schemeClr>
              </a:solidFill>
              <a:latin typeface="Constantia" panose="02030602050306030303" pitchFamily="18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0" y="594294"/>
            <a:ext cx="12192000" cy="0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/>
          <p:cNvSpPr txBox="1">
            <a:spLocks/>
          </p:cNvSpPr>
          <p:nvPr/>
        </p:nvSpPr>
        <p:spPr>
          <a:xfrm>
            <a:off x="0" y="6409009"/>
            <a:ext cx="4925684" cy="448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dirty="0" smtClean="0">
                <a:latin typeface="Constantia" panose="02030602050306030303" pitchFamily="18" charset="0"/>
              </a:rPr>
              <a:t>Graph Convolution Network (GCN)</a:t>
            </a:r>
            <a:endParaRPr lang="en-US" sz="2000" dirty="0">
              <a:latin typeface="Constantia" panose="02030602050306030303" pitchFamily="18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0" y="6483404"/>
            <a:ext cx="12192000" cy="0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/>
          <p:cNvSpPr txBox="1">
            <a:spLocks/>
          </p:cNvSpPr>
          <p:nvPr/>
        </p:nvSpPr>
        <p:spPr>
          <a:xfrm>
            <a:off x="9347200" y="6409009"/>
            <a:ext cx="2844799" cy="448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 smtClean="0">
                <a:latin typeface="Constantia" panose="02030602050306030303" pitchFamily="18" charset="0"/>
              </a:rPr>
              <a:t>CNN Architecture</a:t>
            </a:r>
            <a:endParaRPr lang="en-US" sz="2000" dirty="0">
              <a:latin typeface="Constantia" panose="02030602050306030303" pitchFamily="18" charset="0"/>
            </a:endParaRPr>
          </a:p>
        </p:txBody>
      </p:sp>
      <p:sp>
        <p:nvSpPr>
          <p:cNvPr id="102" name="Title 1"/>
          <p:cNvSpPr txBox="1">
            <a:spLocks/>
          </p:cNvSpPr>
          <p:nvPr/>
        </p:nvSpPr>
        <p:spPr>
          <a:xfrm>
            <a:off x="5588099" y="6399125"/>
            <a:ext cx="3298524" cy="448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dirty="0" smtClean="0">
                <a:latin typeface="Constantia" panose="02030602050306030303" pitchFamily="18" charset="0"/>
              </a:rPr>
              <a:t>Source: Brandon Rohrer</a:t>
            </a:r>
            <a:endParaRPr lang="en-US" sz="2000" dirty="0">
              <a:latin typeface="Constantia" panose="02030602050306030303" pitchFamily="18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2641917" y="918808"/>
            <a:ext cx="7711123" cy="5288602"/>
            <a:chOff x="1951037" y="735928"/>
            <a:chExt cx="8382000" cy="5967180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13289" y="1058862"/>
              <a:ext cx="1264522" cy="1226425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418474" y="4792662"/>
              <a:ext cx="1914563" cy="1910446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972339" y="4829922"/>
              <a:ext cx="1905000" cy="1846934"/>
            </a:xfrm>
            <a:prstGeom prst="rect">
              <a:avLst/>
            </a:prstGeom>
          </p:spPr>
        </p:pic>
        <p:sp>
          <p:nvSpPr>
            <p:cNvPr id="23" name="Oval 22"/>
            <p:cNvSpPr/>
            <p:nvPr/>
          </p:nvSpPr>
          <p:spPr bwMode="auto">
            <a:xfrm>
              <a:off x="3237687" y="3954462"/>
              <a:ext cx="487252" cy="512996"/>
            </a:xfrm>
            <a:prstGeom prst="ellipse">
              <a:avLst/>
            </a:prstGeom>
            <a:noFill/>
            <a:ln w="571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24" name="Straight Connector 23"/>
            <p:cNvCxnSpPr>
              <a:stCxn id="23" idx="1"/>
              <a:endCxn id="23" idx="5"/>
            </p:cNvCxnSpPr>
            <p:nvPr/>
          </p:nvCxnSpPr>
          <p:spPr>
            <a:xfrm>
              <a:off x="3309043" y="4029589"/>
              <a:ext cx="344540" cy="362742"/>
            </a:xfrm>
            <a:prstGeom prst="line">
              <a:avLst/>
            </a:prstGeom>
            <a:ln w="5715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23" idx="7"/>
              <a:endCxn id="23" idx="3"/>
            </p:cNvCxnSpPr>
            <p:nvPr/>
          </p:nvCxnSpPr>
          <p:spPr>
            <a:xfrm flipH="1">
              <a:off x="3309043" y="4029589"/>
              <a:ext cx="344540" cy="362742"/>
            </a:xfrm>
            <a:prstGeom prst="line">
              <a:avLst/>
            </a:prstGeom>
            <a:ln w="5715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7086918" y="3192462"/>
              <a:ext cx="960119" cy="1126462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6000" dirty="0">
                  <a:solidFill>
                    <a:srgbClr val="002060"/>
                  </a:solidFill>
                </a:rPr>
                <a:t>=</a:t>
              </a:r>
            </a:p>
          </p:txBody>
        </p:sp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418475" y="754062"/>
              <a:ext cx="1909405" cy="1857667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532437" y="5166437"/>
              <a:ext cx="1264522" cy="1226425"/>
            </a:xfrm>
            <a:prstGeom prst="rect">
              <a:avLst/>
            </a:prstGeom>
          </p:spPr>
        </p:pic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532437" y="3116262"/>
              <a:ext cx="1264522" cy="1226425"/>
            </a:xfrm>
            <a:prstGeom prst="rect">
              <a:avLst/>
            </a:prstGeom>
          </p:spPr>
        </p:pic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418474" y="2735262"/>
              <a:ext cx="1909406" cy="1905299"/>
            </a:xfrm>
            <a:prstGeom prst="rect">
              <a:avLst/>
            </a:prstGeom>
          </p:spPr>
        </p:pic>
        <p:sp>
          <p:nvSpPr>
            <p:cNvPr id="31" name="TextBox 30"/>
            <p:cNvSpPr txBox="1"/>
            <p:nvPr/>
          </p:nvSpPr>
          <p:spPr>
            <a:xfrm>
              <a:off x="7086918" y="1135062"/>
              <a:ext cx="960119" cy="1126462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6000" dirty="0">
                  <a:solidFill>
                    <a:srgbClr val="002060"/>
                  </a:solidFill>
                </a:rPr>
                <a:t>=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7086918" y="5190200"/>
              <a:ext cx="960119" cy="1126462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6000" dirty="0">
                  <a:solidFill>
                    <a:srgbClr val="002060"/>
                  </a:solidFill>
                </a:rPr>
                <a:t>=</a:t>
              </a:r>
            </a:p>
          </p:txBody>
        </p:sp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951037" y="2793328"/>
              <a:ext cx="1905000" cy="1846934"/>
            </a:xfrm>
            <a:prstGeom prst="rect">
              <a:avLst/>
            </a:prstGeom>
          </p:spPr>
        </p:pic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954560" y="735928"/>
              <a:ext cx="1905000" cy="1846934"/>
            </a:xfrm>
            <a:prstGeom prst="rect">
              <a:avLst/>
            </a:prstGeom>
          </p:spPr>
        </p:pic>
        <p:grpSp>
          <p:nvGrpSpPr>
            <p:cNvPr id="35" name="Group 34"/>
            <p:cNvGrpSpPr/>
            <p:nvPr/>
          </p:nvGrpSpPr>
          <p:grpSpPr>
            <a:xfrm>
              <a:off x="4436266" y="1441795"/>
              <a:ext cx="487252" cy="512996"/>
              <a:chOff x="4740385" y="3954462"/>
              <a:chExt cx="487252" cy="512996"/>
            </a:xfrm>
          </p:grpSpPr>
          <p:sp>
            <p:nvSpPr>
              <p:cNvPr id="36" name="Oval 35"/>
              <p:cNvSpPr/>
              <p:nvPr/>
            </p:nvSpPr>
            <p:spPr bwMode="auto">
              <a:xfrm>
                <a:off x="4740385" y="3954462"/>
                <a:ext cx="487252" cy="512996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37" name="Straight Connector 36"/>
              <p:cNvCxnSpPr>
                <a:stCxn id="36" idx="1"/>
                <a:endCxn id="36" idx="5"/>
              </p:cNvCxnSpPr>
              <p:nvPr/>
            </p:nvCxnSpPr>
            <p:spPr>
              <a:xfrm>
                <a:off x="4811741" y="4029589"/>
                <a:ext cx="344540" cy="362742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>
                <a:stCxn id="36" idx="7"/>
                <a:endCxn id="36" idx="3"/>
              </p:cNvCxnSpPr>
              <p:nvPr/>
            </p:nvCxnSpPr>
            <p:spPr>
              <a:xfrm flipH="1">
                <a:off x="4811741" y="4029589"/>
                <a:ext cx="344540" cy="362742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9" name="Group 38"/>
            <p:cNvGrpSpPr/>
            <p:nvPr/>
          </p:nvGrpSpPr>
          <p:grpSpPr>
            <a:xfrm>
              <a:off x="4435585" y="3497262"/>
              <a:ext cx="487252" cy="512996"/>
              <a:chOff x="4740385" y="3954462"/>
              <a:chExt cx="487252" cy="512996"/>
            </a:xfrm>
          </p:grpSpPr>
          <p:sp>
            <p:nvSpPr>
              <p:cNvPr id="40" name="Oval 39"/>
              <p:cNvSpPr/>
              <p:nvPr/>
            </p:nvSpPr>
            <p:spPr bwMode="auto">
              <a:xfrm>
                <a:off x="4740385" y="3954462"/>
                <a:ext cx="487252" cy="512996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41" name="Straight Connector 40"/>
              <p:cNvCxnSpPr>
                <a:stCxn id="40" idx="1"/>
                <a:endCxn id="40" idx="5"/>
              </p:cNvCxnSpPr>
              <p:nvPr/>
            </p:nvCxnSpPr>
            <p:spPr>
              <a:xfrm>
                <a:off x="4811741" y="4029589"/>
                <a:ext cx="344540" cy="362742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>
                <a:stCxn id="40" idx="7"/>
                <a:endCxn id="40" idx="3"/>
              </p:cNvCxnSpPr>
              <p:nvPr/>
            </p:nvCxnSpPr>
            <p:spPr>
              <a:xfrm flipH="1">
                <a:off x="4811741" y="4029589"/>
                <a:ext cx="344540" cy="362742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3" name="Group 42"/>
            <p:cNvGrpSpPr/>
            <p:nvPr/>
          </p:nvGrpSpPr>
          <p:grpSpPr>
            <a:xfrm>
              <a:off x="4435585" y="5498866"/>
              <a:ext cx="487252" cy="512996"/>
              <a:chOff x="4740385" y="3954462"/>
              <a:chExt cx="487252" cy="512996"/>
            </a:xfrm>
          </p:grpSpPr>
          <p:sp>
            <p:nvSpPr>
              <p:cNvPr id="44" name="Oval 43"/>
              <p:cNvSpPr/>
              <p:nvPr/>
            </p:nvSpPr>
            <p:spPr bwMode="auto">
              <a:xfrm>
                <a:off x="4740385" y="3954462"/>
                <a:ext cx="487252" cy="512996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45" name="Straight Connector 44"/>
              <p:cNvCxnSpPr>
                <a:stCxn id="44" idx="1"/>
                <a:endCxn id="44" idx="5"/>
              </p:cNvCxnSpPr>
              <p:nvPr/>
            </p:nvCxnSpPr>
            <p:spPr>
              <a:xfrm>
                <a:off x="4811741" y="4029589"/>
                <a:ext cx="344540" cy="362742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>
                <a:stCxn id="44" idx="7"/>
                <a:endCxn id="44" idx="3"/>
              </p:cNvCxnSpPr>
              <p:nvPr/>
            </p:nvCxnSpPr>
            <p:spPr>
              <a:xfrm flipH="1">
                <a:off x="4811741" y="4029589"/>
                <a:ext cx="344540" cy="362742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7" name="Rectangle 46"/>
            <p:cNvSpPr/>
            <p:nvPr/>
          </p:nvSpPr>
          <p:spPr bwMode="auto">
            <a:xfrm>
              <a:off x="5513289" y="1058862"/>
              <a:ext cx="1264522" cy="1226425"/>
            </a:xfrm>
            <a:prstGeom prst="rect">
              <a:avLst/>
            </a:prstGeom>
            <a:noFill/>
            <a:ln w="76200">
              <a:solidFill>
                <a:schemeClr val="accent5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48" name="Rectangle 47"/>
            <p:cNvSpPr/>
            <p:nvPr/>
          </p:nvSpPr>
          <p:spPr bwMode="auto">
            <a:xfrm>
              <a:off x="5532437" y="3109037"/>
              <a:ext cx="1264522" cy="1226425"/>
            </a:xfrm>
            <a:prstGeom prst="rect">
              <a:avLst/>
            </a:prstGeom>
            <a:noFill/>
            <a:ln w="76200">
              <a:solidFill>
                <a:schemeClr val="accent6">
                  <a:lumMod val="60000"/>
                  <a:lumOff val="40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49" name="Rectangle 48"/>
            <p:cNvSpPr/>
            <p:nvPr/>
          </p:nvSpPr>
          <p:spPr bwMode="auto">
            <a:xfrm>
              <a:off x="5532437" y="5166437"/>
              <a:ext cx="1264522" cy="1226425"/>
            </a:xfrm>
            <a:prstGeom prst="rect">
              <a:avLst/>
            </a:prstGeom>
            <a:noFill/>
            <a:ln w="76200">
              <a:solidFill>
                <a:schemeClr val="accent3">
                  <a:lumMod val="60000"/>
                  <a:lumOff val="40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67970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594294"/>
          </a:xfrm>
        </p:spPr>
        <p:txBody>
          <a:bodyPr>
            <a:normAutofit/>
          </a:bodyPr>
          <a:lstStyle/>
          <a:p>
            <a:r>
              <a:rPr lang="en-US" sz="3200" b="1" dirty="0" smtClean="0">
                <a:solidFill>
                  <a:schemeClr val="accent5">
                    <a:lumMod val="50000"/>
                  </a:schemeClr>
                </a:solidFill>
                <a:latin typeface="Constantia" panose="02030602050306030303" pitchFamily="18" charset="0"/>
              </a:rPr>
              <a:t>CONVOLUTION LAYER</a:t>
            </a:r>
            <a:endParaRPr lang="en-US" sz="3200" b="1" dirty="0">
              <a:solidFill>
                <a:schemeClr val="accent5">
                  <a:lumMod val="50000"/>
                </a:schemeClr>
              </a:solidFill>
              <a:latin typeface="Constantia" panose="02030602050306030303" pitchFamily="18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0" y="594294"/>
            <a:ext cx="12192000" cy="0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/>
          <p:cNvSpPr txBox="1">
            <a:spLocks/>
          </p:cNvSpPr>
          <p:nvPr/>
        </p:nvSpPr>
        <p:spPr>
          <a:xfrm>
            <a:off x="0" y="6409009"/>
            <a:ext cx="4925684" cy="448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dirty="0" smtClean="0">
                <a:latin typeface="Constantia" panose="02030602050306030303" pitchFamily="18" charset="0"/>
              </a:rPr>
              <a:t>Graph Convolution Network (GCN)</a:t>
            </a:r>
            <a:endParaRPr lang="en-US" sz="2000" dirty="0">
              <a:latin typeface="Constantia" panose="02030602050306030303" pitchFamily="18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0" y="6483404"/>
            <a:ext cx="12192000" cy="0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/>
          <p:cNvSpPr txBox="1">
            <a:spLocks/>
          </p:cNvSpPr>
          <p:nvPr/>
        </p:nvSpPr>
        <p:spPr>
          <a:xfrm>
            <a:off x="9347200" y="6409009"/>
            <a:ext cx="2844799" cy="448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 smtClean="0">
                <a:latin typeface="Constantia" panose="02030602050306030303" pitchFamily="18" charset="0"/>
              </a:rPr>
              <a:t>CNN Architecture</a:t>
            </a:r>
            <a:endParaRPr lang="en-US" sz="2000" dirty="0">
              <a:latin typeface="Constantia" panose="02030602050306030303" pitchFamily="18" charset="0"/>
            </a:endParaRPr>
          </a:p>
        </p:txBody>
      </p:sp>
      <p:sp>
        <p:nvSpPr>
          <p:cNvPr id="102" name="Title 1"/>
          <p:cNvSpPr txBox="1">
            <a:spLocks/>
          </p:cNvSpPr>
          <p:nvPr/>
        </p:nvSpPr>
        <p:spPr>
          <a:xfrm>
            <a:off x="5588099" y="6399125"/>
            <a:ext cx="3298524" cy="448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dirty="0" smtClean="0">
                <a:latin typeface="Constantia" panose="02030602050306030303" pitchFamily="18" charset="0"/>
              </a:rPr>
              <a:t>Source: Brandon Rohrer</a:t>
            </a:r>
            <a:endParaRPr lang="en-US" sz="2000" dirty="0">
              <a:latin typeface="Constantia" panose="02030602050306030303" pitchFamily="18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2248102" y="1621287"/>
            <a:ext cx="7850938" cy="4098793"/>
            <a:chOff x="2674822" y="1753367"/>
            <a:chExt cx="6922772" cy="3570963"/>
          </a:xfrm>
        </p:grpSpPr>
        <p:pic>
          <p:nvPicPr>
            <p:cNvPr id="67" name="Picture 6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495656" y="4077807"/>
              <a:ext cx="1101938" cy="1099569"/>
            </a:xfrm>
            <a:prstGeom prst="rect">
              <a:avLst/>
            </a:prstGeom>
          </p:spPr>
        </p:pic>
        <p:pic>
          <p:nvPicPr>
            <p:cNvPr id="68" name="Picture 6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32959" y="1928797"/>
              <a:ext cx="727803" cy="705876"/>
            </a:xfrm>
            <a:prstGeom prst="rect">
              <a:avLst/>
            </a:prstGeom>
          </p:spPr>
        </p:pic>
        <p:pic>
          <p:nvPicPr>
            <p:cNvPr id="69" name="Picture 6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495656" y="1753367"/>
              <a:ext cx="1098969" cy="1069191"/>
            </a:xfrm>
            <a:prstGeom prst="rect">
              <a:avLst/>
            </a:prstGeom>
          </p:spPr>
        </p:pic>
        <p:pic>
          <p:nvPicPr>
            <p:cNvPr id="70" name="Picture 6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43980" y="4292936"/>
              <a:ext cx="727803" cy="705876"/>
            </a:xfrm>
            <a:prstGeom prst="rect">
              <a:avLst/>
            </a:prstGeom>
          </p:spPr>
        </p:pic>
        <p:pic>
          <p:nvPicPr>
            <p:cNvPr id="71" name="Picture 70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843980" y="3112945"/>
              <a:ext cx="727803" cy="705876"/>
            </a:xfrm>
            <a:prstGeom prst="rect">
              <a:avLst/>
            </a:prstGeom>
          </p:spPr>
        </p:pic>
        <p:pic>
          <p:nvPicPr>
            <p:cNvPr id="72" name="Picture 71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495656" y="2893659"/>
              <a:ext cx="1098970" cy="1096606"/>
            </a:xfrm>
            <a:prstGeom prst="rect">
              <a:avLst/>
            </a:prstGeom>
          </p:spPr>
        </p:pic>
        <p:pic>
          <p:nvPicPr>
            <p:cNvPr id="73" name="Picture 72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674822" y="2927079"/>
              <a:ext cx="1096434" cy="1063014"/>
            </a:xfrm>
            <a:prstGeom prst="rect">
              <a:avLst/>
            </a:prstGeom>
          </p:spPr>
        </p:pic>
        <p:grpSp>
          <p:nvGrpSpPr>
            <p:cNvPr id="74" name="Group 73"/>
            <p:cNvGrpSpPr/>
            <p:nvPr/>
          </p:nvGrpSpPr>
          <p:grpSpPr>
            <a:xfrm>
              <a:off x="5212680" y="3332232"/>
              <a:ext cx="280441" cy="295258"/>
              <a:chOff x="4740385" y="3954462"/>
              <a:chExt cx="487252" cy="512996"/>
            </a:xfrm>
          </p:grpSpPr>
          <p:sp>
            <p:nvSpPr>
              <p:cNvPr id="75" name="Oval 74"/>
              <p:cNvSpPr/>
              <p:nvPr/>
            </p:nvSpPr>
            <p:spPr bwMode="auto">
              <a:xfrm>
                <a:off x="4740385" y="3954462"/>
                <a:ext cx="487252" cy="512996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76" name="Straight Connector 75"/>
              <p:cNvCxnSpPr>
                <a:stCxn id="75" idx="1"/>
                <a:endCxn id="75" idx="5"/>
              </p:cNvCxnSpPr>
              <p:nvPr/>
            </p:nvCxnSpPr>
            <p:spPr>
              <a:xfrm>
                <a:off x="4811741" y="4029589"/>
                <a:ext cx="344540" cy="362742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>
                <a:stCxn id="75" idx="7"/>
                <a:endCxn id="75" idx="3"/>
              </p:cNvCxnSpPr>
              <p:nvPr/>
            </p:nvCxnSpPr>
            <p:spPr>
              <a:xfrm flipH="1">
                <a:off x="4811741" y="4029589"/>
                <a:ext cx="344540" cy="362742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8" name="Rectangle 77"/>
            <p:cNvSpPr/>
            <p:nvPr/>
          </p:nvSpPr>
          <p:spPr bwMode="auto">
            <a:xfrm>
              <a:off x="5832959" y="1928797"/>
              <a:ext cx="727803" cy="705876"/>
            </a:xfrm>
            <a:prstGeom prst="rect">
              <a:avLst/>
            </a:prstGeom>
            <a:noFill/>
            <a:ln w="76200">
              <a:solidFill>
                <a:schemeClr val="accent5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79" name="Rectangle 78"/>
            <p:cNvSpPr/>
            <p:nvPr/>
          </p:nvSpPr>
          <p:spPr bwMode="auto">
            <a:xfrm>
              <a:off x="5843980" y="3108787"/>
              <a:ext cx="727803" cy="705876"/>
            </a:xfrm>
            <a:prstGeom prst="rect">
              <a:avLst/>
            </a:prstGeom>
            <a:noFill/>
            <a:ln w="76200">
              <a:solidFill>
                <a:schemeClr val="accent6">
                  <a:lumMod val="60000"/>
                  <a:lumOff val="40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80" name="Rectangle 79"/>
            <p:cNvSpPr/>
            <p:nvPr/>
          </p:nvSpPr>
          <p:spPr bwMode="auto">
            <a:xfrm>
              <a:off x="5843980" y="4292936"/>
              <a:ext cx="727803" cy="705876"/>
            </a:xfrm>
            <a:prstGeom prst="rect">
              <a:avLst/>
            </a:prstGeom>
            <a:noFill/>
            <a:ln w="76200">
              <a:solidFill>
                <a:schemeClr val="accent3">
                  <a:lumMod val="60000"/>
                  <a:lumOff val="40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81" name="Rectangle 80"/>
            <p:cNvSpPr/>
            <p:nvPr/>
          </p:nvSpPr>
          <p:spPr bwMode="auto">
            <a:xfrm>
              <a:off x="4925684" y="1753367"/>
              <a:ext cx="2133600" cy="3570963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82" name="Straight Arrow Connector 81"/>
            <p:cNvCxnSpPr/>
            <p:nvPr/>
          </p:nvCxnSpPr>
          <p:spPr>
            <a:xfrm>
              <a:off x="3923656" y="3427059"/>
              <a:ext cx="904078" cy="0"/>
            </a:xfrm>
            <a:prstGeom prst="straightConnector1">
              <a:avLst/>
            </a:prstGeom>
            <a:ln w="76200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/>
            <p:cNvCxnSpPr/>
            <p:nvPr/>
          </p:nvCxnSpPr>
          <p:spPr>
            <a:xfrm>
              <a:off x="7276456" y="3466052"/>
              <a:ext cx="904078" cy="0"/>
            </a:xfrm>
            <a:prstGeom prst="straightConnector1">
              <a:avLst/>
            </a:prstGeom>
            <a:ln w="76200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4" name="Title 1"/>
          <p:cNvSpPr txBox="1">
            <a:spLocks/>
          </p:cNvSpPr>
          <p:nvPr/>
        </p:nvSpPr>
        <p:spPr>
          <a:xfrm>
            <a:off x="1028698" y="883294"/>
            <a:ext cx="10492742" cy="60258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dirty="0" smtClean="0">
                <a:latin typeface="Constantia" panose="02030602050306030303" pitchFamily="18" charset="0"/>
              </a:rPr>
              <a:t>A stack of filters forms a convolution layer</a:t>
            </a:r>
            <a:endParaRPr lang="en-US" sz="2400" dirty="0">
              <a:latin typeface="Constantia" panose="020306020503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0229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594294"/>
          </a:xfrm>
        </p:spPr>
        <p:txBody>
          <a:bodyPr>
            <a:normAutofit/>
          </a:bodyPr>
          <a:lstStyle/>
          <a:p>
            <a:r>
              <a:rPr lang="en-US" sz="3200" b="1" dirty="0" smtClean="0">
                <a:solidFill>
                  <a:schemeClr val="accent5">
                    <a:lumMod val="50000"/>
                  </a:schemeClr>
                </a:solidFill>
                <a:latin typeface="Constantia" panose="02030602050306030303" pitchFamily="18" charset="0"/>
              </a:rPr>
              <a:t>AGENDA</a:t>
            </a:r>
            <a:endParaRPr lang="en-US" sz="3200" b="1" dirty="0">
              <a:solidFill>
                <a:schemeClr val="accent5">
                  <a:lumMod val="50000"/>
                </a:schemeClr>
              </a:solidFill>
              <a:latin typeface="Constantia" panose="02030602050306030303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39793" y="1384540"/>
            <a:ext cx="10912415" cy="4088920"/>
          </a:xfrm>
        </p:spPr>
        <p:txBody>
          <a:bodyPr>
            <a:normAutofit/>
          </a:bodyPr>
          <a:lstStyle/>
          <a:p>
            <a:pPr algn="l"/>
            <a:r>
              <a:rPr lang="en-US" dirty="0" smtClean="0">
                <a:latin typeface="Constantia" panose="02030602050306030303" pitchFamily="18" charset="0"/>
              </a:rPr>
              <a:t>Outstanding Questions:</a:t>
            </a:r>
          </a:p>
          <a:p>
            <a:pPr marL="457200" indent="-457200" algn="l">
              <a:buFont typeface="+mj-lt"/>
              <a:buAutoNum type="arabicPeriod"/>
            </a:pPr>
            <a:endParaRPr lang="en-US" dirty="0">
              <a:latin typeface="Constantia" panose="02030602050306030303" pitchFamily="18" charset="0"/>
            </a:endParaRPr>
          </a:p>
          <a:p>
            <a:pPr marL="457200" indent="-457200" algn="l">
              <a:buFont typeface="+mj-lt"/>
              <a:buAutoNum type="arabicPeriod"/>
            </a:pPr>
            <a:r>
              <a:rPr lang="en-US" dirty="0" smtClean="0">
                <a:latin typeface="Constantia" panose="02030602050306030303" pitchFamily="18" charset="0"/>
              </a:rPr>
              <a:t>What is a graph? Why do we even bother using it?</a:t>
            </a:r>
            <a:br>
              <a:rPr lang="en-US" dirty="0" smtClean="0">
                <a:latin typeface="Constantia" panose="02030602050306030303" pitchFamily="18" charset="0"/>
              </a:rPr>
            </a:br>
            <a:endParaRPr lang="en-US" dirty="0" smtClean="0">
              <a:latin typeface="Constantia" panose="02030602050306030303" pitchFamily="18" charset="0"/>
            </a:endParaRPr>
          </a:p>
          <a:p>
            <a:pPr marL="457200" indent="-457200" algn="l">
              <a:buFont typeface="+mj-lt"/>
              <a:buAutoNum type="arabicPeriod"/>
            </a:pPr>
            <a:r>
              <a:rPr lang="en-US" dirty="0" smtClean="0">
                <a:latin typeface="Constantia" panose="02030602050306030303" pitchFamily="18" charset="0"/>
              </a:rPr>
              <a:t>What is Convolution Neural Network? Why does it fail on graph?</a:t>
            </a:r>
            <a:br>
              <a:rPr lang="en-US" dirty="0" smtClean="0">
                <a:latin typeface="Constantia" panose="02030602050306030303" pitchFamily="18" charset="0"/>
              </a:rPr>
            </a:br>
            <a:endParaRPr lang="en-US" dirty="0" smtClean="0">
              <a:latin typeface="Constantia" panose="02030602050306030303" pitchFamily="18" charset="0"/>
            </a:endParaRPr>
          </a:p>
          <a:p>
            <a:pPr marL="457200" indent="-457200" algn="l">
              <a:buFont typeface="+mj-lt"/>
              <a:buAutoNum type="arabicPeriod"/>
            </a:pPr>
            <a:r>
              <a:rPr lang="en-US" dirty="0" smtClean="0">
                <a:latin typeface="Constantia" panose="02030602050306030303" pitchFamily="18" charset="0"/>
              </a:rPr>
              <a:t>What is Graph Convolution Network and some of its applications?</a:t>
            </a:r>
            <a:br>
              <a:rPr lang="en-US" dirty="0" smtClean="0">
                <a:latin typeface="Constantia" panose="02030602050306030303" pitchFamily="18" charset="0"/>
              </a:rPr>
            </a:br>
            <a:endParaRPr lang="en-US" dirty="0" smtClean="0">
              <a:latin typeface="Constantia" panose="02030602050306030303" pitchFamily="18" charset="0"/>
            </a:endParaRPr>
          </a:p>
          <a:p>
            <a:pPr marL="457200" indent="-457200" algn="l">
              <a:buFont typeface="+mj-lt"/>
              <a:buAutoNum type="arabicPeriod"/>
            </a:pPr>
            <a:r>
              <a:rPr lang="en-US" dirty="0" smtClean="0">
                <a:latin typeface="Constantia" panose="02030602050306030303" pitchFamily="18" charset="0"/>
              </a:rPr>
              <a:t>Semi-supervised Nodes Classification Performance Review</a:t>
            </a:r>
            <a:br>
              <a:rPr lang="en-US" dirty="0" smtClean="0">
                <a:latin typeface="Constantia" panose="02030602050306030303" pitchFamily="18" charset="0"/>
              </a:rPr>
            </a:br>
            <a:endParaRPr lang="en-US" dirty="0" smtClean="0">
              <a:latin typeface="Constantia" panose="02030602050306030303" pitchFamily="18" charset="0"/>
            </a:endParaRPr>
          </a:p>
          <a:p>
            <a:pPr marL="457200" indent="-457200" algn="l">
              <a:buFont typeface="+mj-lt"/>
              <a:buAutoNum type="arabicPeriod"/>
            </a:pPr>
            <a:endParaRPr lang="en-US" dirty="0" smtClean="0">
              <a:latin typeface="Constantia" panose="02030602050306030303" pitchFamily="18" charset="0"/>
            </a:endParaRPr>
          </a:p>
          <a:p>
            <a:pPr marL="457200" indent="-457200" algn="l">
              <a:buFont typeface="+mj-lt"/>
              <a:buAutoNum type="arabicPeriod"/>
            </a:pPr>
            <a:endParaRPr lang="en-US" dirty="0">
              <a:latin typeface="Constantia" panose="02030602050306030303" pitchFamily="18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0" y="594294"/>
            <a:ext cx="12192000" cy="0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/>
          <p:cNvSpPr txBox="1">
            <a:spLocks/>
          </p:cNvSpPr>
          <p:nvPr/>
        </p:nvSpPr>
        <p:spPr>
          <a:xfrm>
            <a:off x="0" y="6409009"/>
            <a:ext cx="4925684" cy="448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dirty="0" smtClean="0">
                <a:latin typeface="Constantia" panose="02030602050306030303" pitchFamily="18" charset="0"/>
              </a:rPr>
              <a:t>Graph Convolution Network (GCN)</a:t>
            </a:r>
            <a:endParaRPr lang="en-US" sz="2000" dirty="0">
              <a:latin typeface="Constantia" panose="02030602050306030303" pitchFamily="18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0" y="6493564"/>
            <a:ext cx="12192000" cy="0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/>
          <p:cNvSpPr txBox="1">
            <a:spLocks/>
          </p:cNvSpPr>
          <p:nvPr/>
        </p:nvSpPr>
        <p:spPr>
          <a:xfrm>
            <a:off x="9739222" y="6409009"/>
            <a:ext cx="2452777" cy="448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 smtClean="0">
                <a:latin typeface="Constantia" panose="02030602050306030303" pitchFamily="18" charset="0"/>
              </a:rPr>
              <a:t>Graph Overview</a:t>
            </a:r>
            <a:endParaRPr lang="en-US" sz="2000" dirty="0">
              <a:latin typeface="Constantia" panose="020306020503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417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594294"/>
          </a:xfrm>
        </p:spPr>
        <p:txBody>
          <a:bodyPr>
            <a:normAutofit/>
          </a:bodyPr>
          <a:lstStyle/>
          <a:p>
            <a:r>
              <a:rPr lang="en-US" sz="3200" b="1" dirty="0" smtClean="0">
                <a:solidFill>
                  <a:schemeClr val="accent5">
                    <a:lumMod val="50000"/>
                  </a:schemeClr>
                </a:solidFill>
                <a:latin typeface="Constantia" panose="02030602050306030303" pitchFamily="18" charset="0"/>
              </a:rPr>
              <a:t>POOLING OPERATION</a:t>
            </a:r>
            <a:endParaRPr lang="en-US" sz="3200" b="1" dirty="0">
              <a:solidFill>
                <a:schemeClr val="accent5">
                  <a:lumMod val="50000"/>
                </a:schemeClr>
              </a:solidFill>
              <a:latin typeface="Constantia" panose="02030602050306030303" pitchFamily="18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0" y="594294"/>
            <a:ext cx="12192000" cy="0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/>
          <p:cNvSpPr txBox="1">
            <a:spLocks/>
          </p:cNvSpPr>
          <p:nvPr/>
        </p:nvSpPr>
        <p:spPr>
          <a:xfrm>
            <a:off x="0" y="6409009"/>
            <a:ext cx="4925684" cy="448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dirty="0" smtClean="0">
                <a:latin typeface="Constantia" panose="02030602050306030303" pitchFamily="18" charset="0"/>
              </a:rPr>
              <a:t>Graph Convolution Network (GCN)</a:t>
            </a:r>
            <a:endParaRPr lang="en-US" sz="2000" dirty="0">
              <a:latin typeface="Constantia" panose="02030602050306030303" pitchFamily="18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0" y="6483404"/>
            <a:ext cx="12192000" cy="0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/>
          <p:cNvSpPr txBox="1">
            <a:spLocks/>
          </p:cNvSpPr>
          <p:nvPr/>
        </p:nvSpPr>
        <p:spPr>
          <a:xfrm>
            <a:off x="9347200" y="6409009"/>
            <a:ext cx="2844799" cy="448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 smtClean="0">
                <a:latin typeface="Constantia" panose="02030602050306030303" pitchFamily="18" charset="0"/>
              </a:rPr>
              <a:t>CNN Architecture</a:t>
            </a:r>
            <a:endParaRPr lang="en-US" sz="2000" dirty="0">
              <a:latin typeface="Constantia" panose="02030602050306030303" pitchFamily="18" charset="0"/>
            </a:endParaRPr>
          </a:p>
        </p:txBody>
      </p:sp>
      <p:sp>
        <p:nvSpPr>
          <p:cNvPr id="102" name="Title 1"/>
          <p:cNvSpPr txBox="1">
            <a:spLocks/>
          </p:cNvSpPr>
          <p:nvPr/>
        </p:nvSpPr>
        <p:spPr>
          <a:xfrm>
            <a:off x="5588099" y="6399125"/>
            <a:ext cx="3298524" cy="448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dirty="0" smtClean="0">
                <a:latin typeface="Constantia" panose="02030602050306030303" pitchFamily="18" charset="0"/>
              </a:rPr>
              <a:t>Source: Brandon Rohrer</a:t>
            </a:r>
            <a:endParaRPr lang="en-US" sz="2000" dirty="0">
              <a:latin typeface="Constantia" panose="02030602050306030303" pitchFamily="18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2788671" y="2143362"/>
            <a:ext cx="6614658" cy="2571276"/>
            <a:chOff x="1028698" y="883294"/>
            <a:chExt cx="10492742" cy="2571276"/>
          </a:xfrm>
        </p:grpSpPr>
        <p:sp>
          <p:nvSpPr>
            <p:cNvPr id="84" name="Title 1"/>
            <p:cNvSpPr txBox="1">
              <a:spLocks/>
            </p:cNvSpPr>
            <p:nvPr/>
          </p:nvSpPr>
          <p:spPr>
            <a:xfrm>
              <a:off x="1028698" y="883294"/>
              <a:ext cx="10492742" cy="602581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457200" indent="-457200" algn="l">
                <a:buFont typeface="+mj-lt"/>
                <a:buAutoNum type="arabicPeriod"/>
              </a:pPr>
              <a:r>
                <a:rPr lang="en-US" sz="2400" dirty="0" smtClean="0">
                  <a:latin typeface="Constantia" panose="02030602050306030303" pitchFamily="18" charset="0"/>
                </a:rPr>
                <a:t>Select a pooling window size; normally 2 to 3</a:t>
              </a:r>
              <a:endParaRPr lang="en-US" sz="2400" dirty="0">
                <a:latin typeface="Constantia" panose="02030602050306030303" pitchFamily="18" charset="0"/>
              </a:endParaRPr>
            </a:p>
          </p:txBody>
        </p:sp>
        <p:sp>
          <p:nvSpPr>
            <p:cNvPr id="28" name="Title 1"/>
            <p:cNvSpPr txBox="1">
              <a:spLocks/>
            </p:cNvSpPr>
            <p:nvPr/>
          </p:nvSpPr>
          <p:spPr>
            <a:xfrm>
              <a:off x="1028698" y="1485875"/>
              <a:ext cx="10492742" cy="602581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457200" indent="-457200" algn="l">
                <a:buFont typeface="+mj-lt"/>
                <a:buAutoNum type="arabicPeriod" startAt="2"/>
              </a:pPr>
              <a:r>
                <a:rPr lang="en-US" sz="2400" dirty="0" smtClean="0">
                  <a:latin typeface="Constantia" panose="02030602050306030303" pitchFamily="18" charset="0"/>
                </a:rPr>
                <a:t>Select a stride; normally 2</a:t>
              </a:r>
              <a:endParaRPr lang="en-US" sz="2400" dirty="0">
                <a:latin typeface="Constantia" panose="02030602050306030303" pitchFamily="18" charset="0"/>
              </a:endParaRPr>
            </a:p>
          </p:txBody>
        </p:sp>
        <p:sp>
          <p:nvSpPr>
            <p:cNvPr id="29" name="Title 1"/>
            <p:cNvSpPr txBox="1">
              <a:spLocks/>
            </p:cNvSpPr>
            <p:nvPr/>
          </p:nvSpPr>
          <p:spPr>
            <a:xfrm>
              <a:off x="1028698" y="2189186"/>
              <a:ext cx="10492742" cy="602581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457200" indent="-457200" algn="l">
                <a:buFont typeface="+mj-lt"/>
                <a:buAutoNum type="arabicPeriod" startAt="3"/>
              </a:pPr>
              <a:r>
                <a:rPr lang="en-US" sz="2400" dirty="0" smtClean="0">
                  <a:latin typeface="Constantia" panose="02030602050306030303" pitchFamily="18" charset="0"/>
                </a:rPr>
                <a:t>A stack of filters forms a convolution layer</a:t>
              </a:r>
              <a:endParaRPr lang="en-US" sz="2400" dirty="0">
                <a:latin typeface="Constantia" panose="02030602050306030303" pitchFamily="18" charset="0"/>
              </a:endParaRPr>
            </a:p>
          </p:txBody>
        </p:sp>
        <p:sp>
          <p:nvSpPr>
            <p:cNvPr id="30" name="Title 1"/>
            <p:cNvSpPr txBox="1">
              <a:spLocks/>
            </p:cNvSpPr>
            <p:nvPr/>
          </p:nvSpPr>
          <p:spPr>
            <a:xfrm>
              <a:off x="1028698" y="2851989"/>
              <a:ext cx="10492742" cy="602581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457200" indent="-457200" algn="l">
                <a:buFont typeface="+mj-lt"/>
                <a:buAutoNum type="arabicPeriod" startAt="4"/>
              </a:pPr>
              <a:r>
                <a:rPr lang="en-US" sz="2400" dirty="0" smtClean="0">
                  <a:latin typeface="Constantia" panose="02030602050306030303" pitchFamily="18" charset="0"/>
                </a:rPr>
                <a:t>A stack of filters forms a convolution layer</a:t>
              </a:r>
              <a:endParaRPr lang="en-US" sz="2400" dirty="0">
                <a:latin typeface="Constantia" panose="02030602050306030303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90655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594294"/>
          </a:xfrm>
        </p:spPr>
        <p:txBody>
          <a:bodyPr>
            <a:normAutofit/>
          </a:bodyPr>
          <a:lstStyle/>
          <a:p>
            <a:r>
              <a:rPr lang="en-US" sz="3200" b="1" dirty="0" smtClean="0">
                <a:solidFill>
                  <a:schemeClr val="accent5">
                    <a:lumMod val="50000"/>
                  </a:schemeClr>
                </a:solidFill>
                <a:latin typeface="Constantia" panose="02030602050306030303" pitchFamily="18" charset="0"/>
              </a:rPr>
              <a:t>POOLING OPERATION</a:t>
            </a:r>
            <a:endParaRPr lang="en-US" sz="3200" b="1" dirty="0">
              <a:solidFill>
                <a:schemeClr val="accent5">
                  <a:lumMod val="50000"/>
                </a:schemeClr>
              </a:solidFill>
              <a:latin typeface="Constantia" panose="02030602050306030303" pitchFamily="18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0" y="594294"/>
            <a:ext cx="12192000" cy="0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/>
          <p:cNvSpPr txBox="1">
            <a:spLocks/>
          </p:cNvSpPr>
          <p:nvPr/>
        </p:nvSpPr>
        <p:spPr>
          <a:xfrm>
            <a:off x="0" y="6409009"/>
            <a:ext cx="4925684" cy="448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dirty="0" smtClean="0">
                <a:latin typeface="Constantia" panose="02030602050306030303" pitchFamily="18" charset="0"/>
              </a:rPr>
              <a:t>Graph Convolution Network (GCN)</a:t>
            </a:r>
            <a:endParaRPr lang="en-US" sz="2000" dirty="0">
              <a:latin typeface="Constantia" panose="02030602050306030303" pitchFamily="18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0" y="6483404"/>
            <a:ext cx="12192000" cy="0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/>
          <p:cNvSpPr txBox="1">
            <a:spLocks/>
          </p:cNvSpPr>
          <p:nvPr/>
        </p:nvSpPr>
        <p:spPr>
          <a:xfrm>
            <a:off x="9347200" y="6409009"/>
            <a:ext cx="2844799" cy="448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 smtClean="0">
                <a:latin typeface="Constantia" panose="02030602050306030303" pitchFamily="18" charset="0"/>
              </a:rPr>
              <a:t>CNN Architecture</a:t>
            </a:r>
            <a:endParaRPr lang="en-US" sz="2000" dirty="0">
              <a:latin typeface="Constantia" panose="02030602050306030303" pitchFamily="18" charset="0"/>
            </a:endParaRPr>
          </a:p>
        </p:txBody>
      </p:sp>
      <p:sp>
        <p:nvSpPr>
          <p:cNvPr id="102" name="Title 1"/>
          <p:cNvSpPr txBox="1">
            <a:spLocks/>
          </p:cNvSpPr>
          <p:nvPr/>
        </p:nvSpPr>
        <p:spPr>
          <a:xfrm>
            <a:off x="5588099" y="6399125"/>
            <a:ext cx="3298524" cy="448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dirty="0" smtClean="0">
                <a:latin typeface="Constantia" panose="02030602050306030303" pitchFamily="18" charset="0"/>
              </a:rPr>
              <a:t>Source: Brandon Rohrer</a:t>
            </a:r>
            <a:endParaRPr lang="en-US" sz="2000" dirty="0">
              <a:latin typeface="Constantia" panose="02030602050306030303" pitchFamily="18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2042" y="2504174"/>
            <a:ext cx="2531995" cy="252654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6637" y="1897062"/>
            <a:ext cx="3916114" cy="3810000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1036637" y="1897062"/>
            <a:ext cx="1143000" cy="1066800"/>
            <a:chOff x="1036637" y="1897062"/>
            <a:chExt cx="1676400" cy="1676400"/>
          </a:xfrm>
        </p:grpSpPr>
        <p:sp>
          <p:nvSpPr>
            <p:cNvPr id="17" name="Rectangle 16"/>
            <p:cNvSpPr/>
            <p:nvPr/>
          </p:nvSpPr>
          <p:spPr bwMode="auto">
            <a:xfrm>
              <a:off x="1036637" y="1897062"/>
              <a:ext cx="1676400" cy="1676400"/>
            </a:xfrm>
            <a:prstGeom prst="rect">
              <a:avLst/>
            </a:prstGeom>
            <a:noFill/>
            <a:ln w="76200">
              <a:solidFill>
                <a:srgbClr val="00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8" name="Rectangle 17"/>
            <p:cNvSpPr/>
            <p:nvPr/>
          </p:nvSpPr>
          <p:spPr bwMode="auto">
            <a:xfrm>
              <a:off x="1036637" y="1897062"/>
              <a:ext cx="1676400" cy="1676400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5456237" y="952915"/>
            <a:ext cx="1711046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maximum</a:t>
            </a:r>
          </a:p>
        </p:txBody>
      </p:sp>
      <p:cxnSp>
        <p:nvCxnSpPr>
          <p:cNvPr id="20" name="Straight Arrow Connector 19"/>
          <p:cNvCxnSpPr>
            <a:stCxn id="18" idx="3"/>
          </p:cNvCxnSpPr>
          <p:nvPr/>
        </p:nvCxnSpPr>
        <p:spPr>
          <a:xfrm flipV="1">
            <a:off x="2179637" y="1439862"/>
            <a:ext cx="3276600" cy="990600"/>
          </a:xfrm>
          <a:prstGeom prst="straightConnector1">
            <a:avLst/>
          </a:prstGeom>
          <a:ln w="38100">
            <a:solidFill>
              <a:srgbClr val="0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6935134" y="1580779"/>
            <a:ext cx="1264303" cy="925883"/>
          </a:xfrm>
          <a:prstGeom prst="straightConnector1">
            <a:avLst/>
          </a:prstGeom>
          <a:ln w="38100">
            <a:solidFill>
              <a:srgbClr val="0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8662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594294"/>
          </a:xfrm>
        </p:spPr>
        <p:txBody>
          <a:bodyPr>
            <a:normAutofit/>
          </a:bodyPr>
          <a:lstStyle/>
          <a:p>
            <a:r>
              <a:rPr lang="en-US" sz="3200" b="1" dirty="0" smtClean="0">
                <a:solidFill>
                  <a:schemeClr val="accent5">
                    <a:lumMod val="50000"/>
                  </a:schemeClr>
                </a:solidFill>
                <a:latin typeface="Constantia" panose="02030602050306030303" pitchFamily="18" charset="0"/>
              </a:rPr>
              <a:t>POOLING OPERATION</a:t>
            </a:r>
            <a:endParaRPr lang="en-US" sz="3200" b="1" dirty="0">
              <a:solidFill>
                <a:schemeClr val="accent5">
                  <a:lumMod val="50000"/>
                </a:schemeClr>
              </a:solidFill>
              <a:latin typeface="Constantia" panose="02030602050306030303" pitchFamily="18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0" y="594294"/>
            <a:ext cx="12192000" cy="0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/>
          <p:cNvSpPr txBox="1">
            <a:spLocks/>
          </p:cNvSpPr>
          <p:nvPr/>
        </p:nvSpPr>
        <p:spPr>
          <a:xfrm>
            <a:off x="0" y="6409009"/>
            <a:ext cx="4925684" cy="448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dirty="0" smtClean="0">
                <a:latin typeface="Constantia" panose="02030602050306030303" pitchFamily="18" charset="0"/>
              </a:rPr>
              <a:t>Graph Convolution Network (GCN)</a:t>
            </a:r>
            <a:endParaRPr lang="en-US" sz="2000" dirty="0">
              <a:latin typeface="Constantia" panose="02030602050306030303" pitchFamily="18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0" y="6483404"/>
            <a:ext cx="12192000" cy="0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/>
          <p:cNvSpPr txBox="1">
            <a:spLocks/>
          </p:cNvSpPr>
          <p:nvPr/>
        </p:nvSpPr>
        <p:spPr>
          <a:xfrm>
            <a:off x="9347200" y="6409009"/>
            <a:ext cx="2844799" cy="448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 smtClean="0">
                <a:latin typeface="Constantia" panose="02030602050306030303" pitchFamily="18" charset="0"/>
              </a:rPr>
              <a:t>CNN Architecture</a:t>
            </a:r>
            <a:endParaRPr lang="en-US" sz="2000" dirty="0">
              <a:latin typeface="Constantia" panose="02030602050306030303" pitchFamily="18" charset="0"/>
            </a:endParaRPr>
          </a:p>
        </p:txBody>
      </p:sp>
      <p:sp>
        <p:nvSpPr>
          <p:cNvPr id="102" name="Title 1"/>
          <p:cNvSpPr txBox="1">
            <a:spLocks/>
          </p:cNvSpPr>
          <p:nvPr/>
        </p:nvSpPr>
        <p:spPr>
          <a:xfrm>
            <a:off x="5588099" y="6399125"/>
            <a:ext cx="3298524" cy="448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dirty="0" smtClean="0">
                <a:latin typeface="Constantia" panose="02030602050306030303" pitchFamily="18" charset="0"/>
              </a:rPr>
              <a:t>Source: Brandon Rohrer</a:t>
            </a:r>
            <a:endParaRPr lang="en-US" sz="2000" dirty="0">
              <a:latin typeface="Constantia" panose="02030602050306030303" pitchFamily="18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3691" y="2485441"/>
            <a:ext cx="2552266" cy="254677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8557" y="1876742"/>
            <a:ext cx="3916114" cy="3810000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2301557" y="1876742"/>
            <a:ext cx="1143000" cy="1066800"/>
            <a:chOff x="1036637" y="1897062"/>
            <a:chExt cx="1676400" cy="1676400"/>
          </a:xfrm>
        </p:grpSpPr>
        <p:sp>
          <p:nvSpPr>
            <p:cNvPr id="17" name="Rectangle 16"/>
            <p:cNvSpPr/>
            <p:nvPr/>
          </p:nvSpPr>
          <p:spPr bwMode="auto">
            <a:xfrm>
              <a:off x="1036637" y="1897062"/>
              <a:ext cx="1676400" cy="1676400"/>
            </a:xfrm>
            <a:prstGeom prst="rect">
              <a:avLst/>
            </a:prstGeom>
            <a:noFill/>
            <a:ln w="76200">
              <a:solidFill>
                <a:srgbClr val="00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8" name="Rectangle 17"/>
            <p:cNvSpPr/>
            <p:nvPr/>
          </p:nvSpPr>
          <p:spPr bwMode="auto">
            <a:xfrm>
              <a:off x="1036637" y="1897062"/>
              <a:ext cx="1676400" cy="1676400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5578157" y="932595"/>
            <a:ext cx="1711046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maximum</a:t>
            </a:r>
          </a:p>
        </p:txBody>
      </p:sp>
      <p:cxnSp>
        <p:nvCxnSpPr>
          <p:cNvPr id="20" name="Straight Arrow Connector 19"/>
          <p:cNvCxnSpPr>
            <a:stCxn id="18" idx="3"/>
          </p:cNvCxnSpPr>
          <p:nvPr/>
        </p:nvCxnSpPr>
        <p:spPr>
          <a:xfrm flipV="1">
            <a:off x="3444557" y="1495742"/>
            <a:ext cx="2438400" cy="914400"/>
          </a:xfrm>
          <a:prstGeom prst="straightConnector1">
            <a:avLst/>
          </a:prstGeom>
          <a:ln w="38100">
            <a:solidFill>
              <a:srgbClr val="0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7057054" y="1560459"/>
            <a:ext cx="1950103" cy="923395"/>
          </a:xfrm>
          <a:prstGeom prst="straightConnector1">
            <a:avLst/>
          </a:prstGeom>
          <a:ln w="38100">
            <a:solidFill>
              <a:srgbClr val="0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3921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594294"/>
          </a:xfrm>
        </p:spPr>
        <p:txBody>
          <a:bodyPr>
            <a:normAutofit/>
          </a:bodyPr>
          <a:lstStyle/>
          <a:p>
            <a:r>
              <a:rPr lang="en-US" sz="3200" b="1" dirty="0" smtClean="0">
                <a:solidFill>
                  <a:schemeClr val="accent5">
                    <a:lumMod val="50000"/>
                  </a:schemeClr>
                </a:solidFill>
                <a:latin typeface="Constantia" panose="02030602050306030303" pitchFamily="18" charset="0"/>
              </a:rPr>
              <a:t>POOLING OPERATION</a:t>
            </a:r>
            <a:endParaRPr lang="en-US" sz="3200" b="1" dirty="0">
              <a:solidFill>
                <a:schemeClr val="accent5">
                  <a:lumMod val="50000"/>
                </a:schemeClr>
              </a:solidFill>
              <a:latin typeface="Constantia" panose="02030602050306030303" pitchFamily="18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0" y="594294"/>
            <a:ext cx="12192000" cy="0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/>
          <p:cNvSpPr txBox="1">
            <a:spLocks/>
          </p:cNvSpPr>
          <p:nvPr/>
        </p:nvSpPr>
        <p:spPr>
          <a:xfrm>
            <a:off x="0" y="6409009"/>
            <a:ext cx="4925684" cy="448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dirty="0" smtClean="0">
                <a:latin typeface="Constantia" panose="02030602050306030303" pitchFamily="18" charset="0"/>
              </a:rPr>
              <a:t>Graph Convolution Network (GCN)</a:t>
            </a:r>
            <a:endParaRPr lang="en-US" sz="2000" dirty="0">
              <a:latin typeface="Constantia" panose="02030602050306030303" pitchFamily="18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0" y="6483404"/>
            <a:ext cx="12192000" cy="0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/>
          <p:cNvSpPr txBox="1">
            <a:spLocks/>
          </p:cNvSpPr>
          <p:nvPr/>
        </p:nvSpPr>
        <p:spPr>
          <a:xfrm>
            <a:off x="9347200" y="6409009"/>
            <a:ext cx="2844799" cy="448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 smtClean="0">
                <a:latin typeface="Constantia" panose="02030602050306030303" pitchFamily="18" charset="0"/>
              </a:rPr>
              <a:t>CNN Architecture</a:t>
            </a:r>
            <a:endParaRPr lang="en-US" sz="2000" dirty="0">
              <a:latin typeface="Constantia" panose="02030602050306030303" pitchFamily="18" charset="0"/>
            </a:endParaRPr>
          </a:p>
        </p:txBody>
      </p:sp>
      <p:sp>
        <p:nvSpPr>
          <p:cNvPr id="102" name="Title 1"/>
          <p:cNvSpPr txBox="1">
            <a:spLocks/>
          </p:cNvSpPr>
          <p:nvPr/>
        </p:nvSpPr>
        <p:spPr>
          <a:xfrm>
            <a:off x="5588099" y="6399125"/>
            <a:ext cx="3298524" cy="448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dirty="0" smtClean="0">
                <a:latin typeface="Constantia" panose="02030602050306030303" pitchFamily="18" charset="0"/>
              </a:rPr>
              <a:t>Source: Brandon Rohrer</a:t>
            </a:r>
            <a:endParaRPr lang="en-US" sz="2000" dirty="0">
              <a:latin typeface="Constantia" panose="02030602050306030303" pitchFamily="18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3090" y="2463533"/>
            <a:ext cx="2532387" cy="252694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8077" y="1856422"/>
            <a:ext cx="3916114" cy="3810000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4480877" y="1856422"/>
            <a:ext cx="1143000" cy="1066800"/>
            <a:chOff x="1036637" y="1897062"/>
            <a:chExt cx="1676400" cy="1676400"/>
          </a:xfrm>
        </p:grpSpPr>
        <p:sp>
          <p:nvSpPr>
            <p:cNvPr id="17" name="Rectangle 16"/>
            <p:cNvSpPr/>
            <p:nvPr/>
          </p:nvSpPr>
          <p:spPr bwMode="auto">
            <a:xfrm>
              <a:off x="1036637" y="1897062"/>
              <a:ext cx="1676400" cy="1676400"/>
            </a:xfrm>
            <a:prstGeom prst="rect">
              <a:avLst/>
            </a:prstGeom>
            <a:noFill/>
            <a:ln w="76200">
              <a:solidFill>
                <a:srgbClr val="00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8" name="Rectangle 17"/>
            <p:cNvSpPr/>
            <p:nvPr/>
          </p:nvSpPr>
          <p:spPr bwMode="auto">
            <a:xfrm>
              <a:off x="1036637" y="1897062"/>
              <a:ext cx="1676400" cy="1676400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5547677" y="912275"/>
            <a:ext cx="1711046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maximum</a:t>
            </a:r>
          </a:p>
        </p:txBody>
      </p:sp>
      <p:cxnSp>
        <p:nvCxnSpPr>
          <p:cNvPr id="20" name="Straight Arrow Connector 19"/>
          <p:cNvCxnSpPr>
            <a:stCxn id="18" idx="0"/>
          </p:cNvCxnSpPr>
          <p:nvPr/>
        </p:nvCxnSpPr>
        <p:spPr>
          <a:xfrm flipV="1">
            <a:off x="5052377" y="1475765"/>
            <a:ext cx="607873" cy="380657"/>
          </a:xfrm>
          <a:prstGeom prst="straightConnector1">
            <a:avLst/>
          </a:prstGeom>
          <a:ln w="38100">
            <a:solidFill>
              <a:srgbClr val="0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7258723" y="1356174"/>
            <a:ext cx="3013352" cy="1107360"/>
          </a:xfrm>
          <a:prstGeom prst="straightConnector1">
            <a:avLst/>
          </a:prstGeom>
          <a:ln w="38100">
            <a:solidFill>
              <a:srgbClr val="0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551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594294"/>
          </a:xfrm>
        </p:spPr>
        <p:txBody>
          <a:bodyPr>
            <a:normAutofit/>
          </a:bodyPr>
          <a:lstStyle/>
          <a:p>
            <a:r>
              <a:rPr lang="en-US" sz="3200" b="1" dirty="0" smtClean="0">
                <a:solidFill>
                  <a:schemeClr val="accent5">
                    <a:lumMod val="50000"/>
                  </a:schemeClr>
                </a:solidFill>
                <a:latin typeface="Constantia" panose="02030602050306030303" pitchFamily="18" charset="0"/>
              </a:rPr>
              <a:t>POOLING OPERATION</a:t>
            </a:r>
            <a:endParaRPr lang="en-US" sz="3200" b="1" dirty="0">
              <a:solidFill>
                <a:schemeClr val="accent5">
                  <a:lumMod val="50000"/>
                </a:schemeClr>
              </a:solidFill>
              <a:latin typeface="Constantia" panose="02030602050306030303" pitchFamily="18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0" y="594294"/>
            <a:ext cx="12192000" cy="0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/>
          <p:cNvSpPr txBox="1">
            <a:spLocks/>
          </p:cNvSpPr>
          <p:nvPr/>
        </p:nvSpPr>
        <p:spPr>
          <a:xfrm>
            <a:off x="0" y="6409009"/>
            <a:ext cx="4925684" cy="448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dirty="0" smtClean="0">
                <a:latin typeface="Constantia" panose="02030602050306030303" pitchFamily="18" charset="0"/>
              </a:rPr>
              <a:t>Graph Convolution Network (GCN)</a:t>
            </a:r>
            <a:endParaRPr lang="en-US" sz="2000" dirty="0">
              <a:latin typeface="Constantia" panose="02030602050306030303" pitchFamily="18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0" y="6483404"/>
            <a:ext cx="12192000" cy="0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/>
          <p:cNvSpPr txBox="1">
            <a:spLocks/>
          </p:cNvSpPr>
          <p:nvPr/>
        </p:nvSpPr>
        <p:spPr>
          <a:xfrm>
            <a:off x="9347200" y="6409009"/>
            <a:ext cx="2844799" cy="448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 smtClean="0">
                <a:latin typeface="Constantia" panose="02030602050306030303" pitchFamily="18" charset="0"/>
              </a:rPr>
              <a:t>CNN Architecture</a:t>
            </a:r>
            <a:endParaRPr lang="en-US" sz="2000" dirty="0">
              <a:latin typeface="Constantia" panose="02030602050306030303" pitchFamily="18" charset="0"/>
            </a:endParaRPr>
          </a:p>
        </p:txBody>
      </p:sp>
      <p:sp>
        <p:nvSpPr>
          <p:cNvPr id="102" name="Title 1"/>
          <p:cNvSpPr txBox="1">
            <a:spLocks/>
          </p:cNvSpPr>
          <p:nvPr/>
        </p:nvSpPr>
        <p:spPr>
          <a:xfrm>
            <a:off x="5588099" y="6399125"/>
            <a:ext cx="3298524" cy="448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dirty="0" smtClean="0">
                <a:latin typeface="Constantia" panose="02030602050306030303" pitchFamily="18" charset="0"/>
              </a:rPr>
              <a:t>Source: Brandon Rohrer</a:t>
            </a:r>
            <a:endParaRPr lang="en-US" sz="2000" dirty="0">
              <a:latin typeface="Constantia" panose="02030602050306030303" pitchFamily="18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1997" y="2242502"/>
            <a:ext cx="2514600" cy="250919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9197" y="1632902"/>
            <a:ext cx="3916114" cy="38100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5690241" y="2699702"/>
            <a:ext cx="2066912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max pooling</a:t>
            </a:r>
          </a:p>
        </p:txBody>
      </p:sp>
      <p:sp>
        <p:nvSpPr>
          <p:cNvPr id="17" name="Isosceles Triangle 16"/>
          <p:cNvSpPr/>
          <p:nvPr/>
        </p:nvSpPr>
        <p:spPr bwMode="auto">
          <a:xfrm rot="5400000">
            <a:off x="6609397" y="2090102"/>
            <a:ext cx="228600" cy="2819400"/>
          </a:xfrm>
          <a:prstGeom prst="triangle">
            <a:avLst/>
          </a:prstGeom>
          <a:solidFill>
            <a:srgbClr val="002050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409628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594294"/>
          </a:xfrm>
        </p:spPr>
        <p:txBody>
          <a:bodyPr>
            <a:normAutofit/>
          </a:bodyPr>
          <a:lstStyle/>
          <a:p>
            <a:r>
              <a:rPr lang="en-US" sz="3200" b="1" dirty="0" smtClean="0">
                <a:solidFill>
                  <a:schemeClr val="accent5">
                    <a:lumMod val="50000"/>
                  </a:schemeClr>
                </a:solidFill>
                <a:latin typeface="Constantia" panose="02030602050306030303" pitchFamily="18" charset="0"/>
              </a:rPr>
              <a:t>POOLING OPERATION</a:t>
            </a:r>
            <a:endParaRPr lang="en-US" sz="3200" b="1" dirty="0">
              <a:solidFill>
                <a:schemeClr val="accent5">
                  <a:lumMod val="50000"/>
                </a:schemeClr>
              </a:solidFill>
              <a:latin typeface="Constantia" panose="02030602050306030303" pitchFamily="18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0" y="594294"/>
            <a:ext cx="12192000" cy="0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/>
          <p:cNvSpPr txBox="1">
            <a:spLocks/>
          </p:cNvSpPr>
          <p:nvPr/>
        </p:nvSpPr>
        <p:spPr>
          <a:xfrm>
            <a:off x="0" y="6409009"/>
            <a:ext cx="4925684" cy="448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dirty="0" smtClean="0">
                <a:latin typeface="Constantia" panose="02030602050306030303" pitchFamily="18" charset="0"/>
              </a:rPr>
              <a:t>Graph Convolution Network (GCN)</a:t>
            </a:r>
            <a:endParaRPr lang="en-US" sz="2000" dirty="0">
              <a:latin typeface="Constantia" panose="02030602050306030303" pitchFamily="18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0" y="6483404"/>
            <a:ext cx="12192000" cy="0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/>
          <p:cNvSpPr txBox="1">
            <a:spLocks/>
          </p:cNvSpPr>
          <p:nvPr/>
        </p:nvSpPr>
        <p:spPr>
          <a:xfrm>
            <a:off x="9347200" y="6409009"/>
            <a:ext cx="2844799" cy="448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 smtClean="0">
                <a:latin typeface="Constantia" panose="02030602050306030303" pitchFamily="18" charset="0"/>
              </a:rPr>
              <a:t>CNN Architecture</a:t>
            </a:r>
            <a:endParaRPr lang="en-US" sz="2000" dirty="0">
              <a:latin typeface="Constantia" panose="02030602050306030303" pitchFamily="18" charset="0"/>
            </a:endParaRPr>
          </a:p>
        </p:txBody>
      </p:sp>
      <p:sp>
        <p:nvSpPr>
          <p:cNvPr id="102" name="Title 1"/>
          <p:cNvSpPr txBox="1">
            <a:spLocks/>
          </p:cNvSpPr>
          <p:nvPr/>
        </p:nvSpPr>
        <p:spPr>
          <a:xfrm>
            <a:off x="5588099" y="6399125"/>
            <a:ext cx="3298524" cy="448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dirty="0" smtClean="0">
                <a:latin typeface="Constantia" panose="02030602050306030303" pitchFamily="18" charset="0"/>
              </a:rPr>
              <a:t>Source: Brandon Rohrer</a:t>
            </a:r>
            <a:endParaRPr lang="en-US" sz="2000" dirty="0">
              <a:latin typeface="Constantia" panose="02030602050306030303" pitchFamily="18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475487" y="1164602"/>
            <a:ext cx="11241026" cy="4579938"/>
            <a:chOff x="138174" y="962342"/>
            <a:chExt cx="11241026" cy="4579938"/>
          </a:xfrm>
        </p:grpSpPr>
        <p:grpSp>
          <p:nvGrpSpPr>
            <p:cNvPr id="3" name="Group 2"/>
            <p:cNvGrpSpPr/>
            <p:nvPr/>
          </p:nvGrpSpPr>
          <p:grpSpPr>
            <a:xfrm>
              <a:off x="6624320" y="962342"/>
              <a:ext cx="4754880" cy="4579938"/>
              <a:chOff x="2636837" y="754062"/>
              <a:chExt cx="7848600" cy="5949046"/>
            </a:xfrm>
          </p:grpSpPr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734479" y="809299"/>
                <a:ext cx="1750958" cy="1747192"/>
              </a:xfrm>
              <a:prstGeom prst="rect">
                <a:avLst/>
              </a:prstGeom>
            </p:spPr>
          </p:pic>
          <p:pic>
            <p:nvPicPr>
              <p:cNvPr id="14" name="Picture 13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636837" y="4792662"/>
                <a:ext cx="1914563" cy="1910446"/>
              </a:xfrm>
              <a:prstGeom prst="rect">
                <a:avLst/>
              </a:prstGeom>
            </p:spPr>
          </p:pic>
          <p:pic>
            <p:nvPicPr>
              <p:cNvPr id="18" name="Picture 17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636838" y="754062"/>
                <a:ext cx="1909405" cy="1857667"/>
              </a:xfrm>
              <a:prstGeom prst="rect">
                <a:avLst/>
              </a:prstGeom>
            </p:spPr>
          </p:pic>
          <p:pic>
            <p:nvPicPr>
              <p:cNvPr id="19" name="Picture 18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636837" y="2735262"/>
                <a:ext cx="1909406" cy="1905299"/>
              </a:xfrm>
              <a:prstGeom prst="rect">
                <a:avLst/>
              </a:prstGeom>
            </p:spPr>
          </p:pic>
          <p:pic>
            <p:nvPicPr>
              <p:cNvPr id="20" name="Picture 19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722461" y="4874289"/>
                <a:ext cx="1750958" cy="1747192"/>
              </a:xfrm>
              <a:prstGeom prst="rect">
                <a:avLst/>
              </a:prstGeom>
            </p:spPr>
          </p:pic>
          <p:pic>
            <p:nvPicPr>
              <p:cNvPr id="21" name="Picture 20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733956" y="2814054"/>
                <a:ext cx="1751481" cy="1747714"/>
              </a:xfrm>
              <a:prstGeom prst="rect">
                <a:avLst/>
              </a:prstGeom>
            </p:spPr>
          </p:pic>
          <p:sp>
            <p:nvSpPr>
              <p:cNvPr id="23" name="Isosceles Triangle 22"/>
              <p:cNvSpPr/>
              <p:nvPr/>
            </p:nvSpPr>
            <p:spPr bwMode="auto">
              <a:xfrm rot="5400000">
                <a:off x="6446837" y="2278062"/>
                <a:ext cx="228600" cy="2819400"/>
              </a:xfrm>
              <a:prstGeom prst="triangle">
                <a:avLst/>
              </a:prstGeom>
              <a:solidFill>
                <a:srgbClr val="002050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</p:grpSp>
        <p:grpSp>
          <p:nvGrpSpPr>
            <p:cNvPr id="25" name="Group 24"/>
            <p:cNvGrpSpPr/>
            <p:nvPr/>
          </p:nvGrpSpPr>
          <p:grpSpPr>
            <a:xfrm>
              <a:off x="138174" y="1295041"/>
              <a:ext cx="4972306" cy="4098793"/>
              <a:chOff x="2674822" y="1753367"/>
              <a:chExt cx="4384462" cy="3570963"/>
            </a:xfrm>
          </p:grpSpPr>
          <p:pic>
            <p:nvPicPr>
              <p:cNvPr id="27" name="Picture 26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832959" y="1928797"/>
                <a:ext cx="727803" cy="705876"/>
              </a:xfrm>
              <a:prstGeom prst="rect">
                <a:avLst/>
              </a:prstGeom>
            </p:spPr>
          </p:pic>
          <p:pic>
            <p:nvPicPr>
              <p:cNvPr id="29" name="Picture 28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843980" y="4292936"/>
                <a:ext cx="727803" cy="705876"/>
              </a:xfrm>
              <a:prstGeom prst="rect">
                <a:avLst/>
              </a:prstGeom>
            </p:spPr>
          </p:pic>
          <p:pic>
            <p:nvPicPr>
              <p:cNvPr id="30" name="Picture 29"/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843980" y="3112945"/>
                <a:ext cx="727803" cy="705876"/>
              </a:xfrm>
              <a:prstGeom prst="rect">
                <a:avLst/>
              </a:prstGeom>
            </p:spPr>
          </p:pic>
          <p:pic>
            <p:nvPicPr>
              <p:cNvPr id="32" name="Picture 31"/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674822" y="2927079"/>
                <a:ext cx="1096434" cy="1063014"/>
              </a:xfrm>
              <a:prstGeom prst="rect">
                <a:avLst/>
              </a:prstGeom>
            </p:spPr>
          </p:pic>
          <p:grpSp>
            <p:nvGrpSpPr>
              <p:cNvPr id="33" name="Group 32"/>
              <p:cNvGrpSpPr/>
              <p:nvPr/>
            </p:nvGrpSpPr>
            <p:grpSpPr>
              <a:xfrm>
                <a:off x="5212680" y="3332232"/>
                <a:ext cx="280441" cy="295258"/>
                <a:chOff x="4740385" y="3954462"/>
                <a:chExt cx="487252" cy="512996"/>
              </a:xfrm>
            </p:grpSpPr>
            <p:sp>
              <p:nvSpPr>
                <p:cNvPr id="40" name="Oval 39"/>
                <p:cNvSpPr/>
                <p:nvPr/>
              </p:nvSpPr>
              <p:spPr bwMode="auto">
                <a:xfrm>
                  <a:off x="4740385" y="3954462"/>
                  <a:ext cx="487252" cy="512996"/>
                </a:xfrm>
                <a:prstGeom prst="ellipse">
                  <a:avLst/>
                </a:prstGeom>
                <a:noFill/>
                <a:ln w="57150">
                  <a:solidFill>
                    <a:schemeClr val="accent4"/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46637" rIns="0" bIns="46637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  <p:cxnSp>
              <p:nvCxnSpPr>
                <p:cNvPr id="41" name="Straight Connector 40"/>
                <p:cNvCxnSpPr>
                  <a:stCxn id="40" idx="1"/>
                  <a:endCxn id="40" idx="5"/>
                </p:cNvCxnSpPr>
                <p:nvPr/>
              </p:nvCxnSpPr>
              <p:spPr>
                <a:xfrm>
                  <a:off x="4811741" y="4029589"/>
                  <a:ext cx="344540" cy="362742"/>
                </a:xfrm>
                <a:prstGeom prst="line">
                  <a:avLst/>
                </a:prstGeom>
                <a:ln w="57150">
                  <a:solidFill>
                    <a:srgbClr val="002050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/>
                <p:cNvCxnSpPr>
                  <a:stCxn id="40" idx="7"/>
                  <a:endCxn id="40" idx="3"/>
                </p:cNvCxnSpPr>
                <p:nvPr/>
              </p:nvCxnSpPr>
              <p:spPr>
                <a:xfrm flipH="1">
                  <a:off x="4811741" y="4029589"/>
                  <a:ext cx="344540" cy="362742"/>
                </a:xfrm>
                <a:prstGeom prst="line">
                  <a:avLst/>
                </a:prstGeom>
                <a:ln w="57150">
                  <a:solidFill>
                    <a:srgbClr val="002050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4" name="Rectangle 33"/>
              <p:cNvSpPr/>
              <p:nvPr/>
            </p:nvSpPr>
            <p:spPr bwMode="auto">
              <a:xfrm>
                <a:off x="5832959" y="1928797"/>
                <a:ext cx="727803" cy="705876"/>
              </a:xfrm>
              <a:prstGeom prst="rect">
                <a:avLst/>
              </a:prstGeom>
              <a:noFill/>
              <a:ln w="76200">
                <a:solidFill>
                  <a:schemeClr val="accent5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35" name="Rectangle 34"/>
              <p:cNvSpPr/>
              <p:nvPr/>
            </p:nvSpPr>
            <p:spPr bwMode="auto">
              <a:xfrm>
                <a:off x="5843980" y="3108787"/>
                <a:ext cx="727803" cy="705876"/>
              </a:xfrm>
              <a:prstGeom prst="rect">
                <a:avLst/>
              </a:prstGeom>
              <a:noFill/>
              <a:ln w="76200">
                <a:solidFill>
                  <a:schemeClr val="accent6">
                    <a:lumMod val="60000"/>
                    <a:lumOff val="4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36" name="Rectangle 35"/>
              <p:cNvSpPr/>
              <p:nvPr/>
            </p:nvSpPr>
            <p:spPr bwMode="auto">
              <a:xfrm>
                <a:off x="5843980" y="4292936"/>
                <a:ext cx="727803" cy="705876"/>
              </a:xfrm>
              <a:prstGeom prst="rect">
                <a:avLst/>
              </a:prstGeom>
              <a:noFill/>
              <a:ln w="76200">
                <a:solidFill>
                  <a:schemeClr val="accent3">
                    <a:lumMod val="60000"/>
                    <a:lumOff val="4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37" name="Rectangle 36"/>
              <p:cNvSpPr/>
              <p:nvPr/>
            </p:nvSpPr>
            <p:spPr bwMode="auto">
              <a:xfrm>
                <a:off x="4925684" y="1753367"/>
                <a:ext cx="2133600" cy="3570963"/>
              </a:xfrm>
              <a:prstGeom prst="rect">
                <a:avLst/>
              </a:prstGeom>
              <a:noFill/>
              <a:ln w="19050">
                <a:solidFill>
                  <a:schemeClr val="accent3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38" name="Straight Arrow Connector 37"/>
              <p:cNvCxnSpPr/>
              <p:nvPr/>
            </p:nvCxnSpPr>
            <p:spPr>
              <a:xfrm>
                <a:off x="3923656" y="3427059"/>
                <a:ext cx="904078" cy="0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3" name="Straight Arrow Connector 42"/>
            <p:cNvCxnSpPr/>
            <p:nvPr/>
          </p:nvCxnSpPr>
          <p:spPr>
            <a:xfrm>
              <a:off x="5201885" y="3260686"/>
              <a:ext cx="1025292" cy="0"/>
            </a:xfrm>
            <a:prstGeom prst="straightConnector1">
              <a:avLst/>
            </a:prstGeom>
            <a:ln w="76200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37652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594294"/>
          </a:xfrm>
        </p:spPr>
        <p:txBody>
          <a:bodyPr>
            <a:normAutofit/>
          </a:bodyPr>
          <a:lstStyle/>
          <a:p>
            <a:r>
              <a:rPr lang="en-US" sz="3200" b="1" dirty="0" smtClean="0">
                <a:solidFill>
                  <a:schemeClr val="accent5">
                    <a:lumMod val="50000"/>
                  </a:schemeClr>
                </a:solidFill>
                <a:latin typeface="Constantia" panose="02030602050306030303" pitchFamily="18" charset="0"/>
              </a:rPr>
              <a:t>ACTIVATION FUNCTION – </a:t>
            </a:r>
            <a:r>
              <a:rPr lang="en-US" sz="3200" b="1" dirty="0" err="1" smtClean="0">
                <a:solidFill>
                  <a:schemeClr val="accent5">
                    <a:lumMod val="50000"/>
                  </a:schemeClr>
                </a:solidFill>
                <a:latin typeface="Constantia" panose="02030602050306030303" pitchFamily="18" charset="0"/>
              </a:rPr>
              <a:t>ReLU</a:t>
            </a:r>
            <a:endParaRPr lang="en-US" sz="3200" b="1" dirty="0">
              <a:solidFill>
                <a:schemeClr val="accent5">
                  <a:lumMod val="50000"/>
                </a:schemeClr>
              </a:solidFill>
              <a:latin typeface="Constantia" panose="02030602050306030303" pitchFamily="18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0" y="594294"/>
            <a:ext cx="12192000" cy="0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/>
          <p:cNvSpPr txBox="1">
            <a:spLocks/>
          </p:cNvSpPr>
          <p:nvPr/>
        </p:nvSpPr>
        <p:spPr>
          <a:xfrm>
            <a:off x="0" y="6409009"/>
            <a:ext cx="4925684" cy="448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dirty="0" smtClean="0">
                <a:latin typeface="Constantia" panose="02030602050306030303" pitchFamily="18" charset="0"/>
              </a:rPr>
              <a:t>Graph Convolution Network (GCN)</a:t>
            </a:r>
            <a:endParaRPr lang="en-US" sz="2000" dirty="0">
              <a:latin typeface="Constantia" panose="02030602050306030303" pitchFamily="18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0" y="6483404"/>
            <a:ext cx="12192000" cy="0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/>
          <p:cNvSpPr txBox="1">
            <a:spLocks/>
          </p:cNvSpPr>
          <p:nvPr/>
        </p:nvSpPr>
        <p:spPr>
          <a:xfrm>
            <a:off x="9347200" y="6409009"/>
            <a:ext cx="2844799" cy="448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 smtClean="0">
                <a:latin typeface="Constantia" panose="02030602050306030303" pitchFamily="18" charset="0"/>
              </a:rPr>
              <a:t>CNN Architecture</a:t>
            </a:r>
            <a:endParaRPr lang="en-US" sz="2000" dirty="0">
              <a:latin typeface="Constantia" panose="02030602050306030303" pitchFamily="18" charset="0"/>
            </a:endParaRPr>
          </a:p>
        </p:txBody>
      </p:sp>
      <p:sp>
        <p:nvSpPr>
          <p:cNvPr id="102" name="Title 1"/>
          <p:cNvSpPr txBox="1">
            <a:spLocks/>
          </p:cNvSpPr>
          <p:nvPr/>
        </p:nvSpPr>
        <p:spPr>
          <a:xfrm>
            <a:off x="5588099" y="6399125"/>
            <a:ext cx="3298524" cy="448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dirty="0" smtClean="0">
                <a:latin typeface="Constantia" panose="02030602050306030303" pitchFamily="18" charset="0"/>
              </a:rPr>
              <a:t>Source: Brandon Rohrer</a:t>
            </a:r>
            <a:endParaRPr lang="en-US" sz="2000" dirty="0">
              <a:latin typeface="Constantia" panose="02030602050306030303" pitchFamily="18" charset="0"/>
            </a:endParaRPr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597" y="1841182"/>
            <a:ext cx="3916114" cy="3810000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0797" y="1841182"/>
            <a:ext cx="3870312" cy="3810000"/>
          </a:xfrm>
          <a:prstGeom prst="rect">
            <a:avLst/>
          </a:prstGeom>
        </p:spPr>
      </p:pic>
      <p:grpSp>
        <p:nvGrpSpPr>
          <p:cNvPr id="46" name="Group 45"/>
          <p:cNvGrpSpPr/>
          <p:nvPr/>
        </p:nvGrpSpPr>
        <p:grpSpPr>
          <a:xfrm>
            <a:off x="1021397" y="698182"/>
            <a:ext cx="7239000" cy="1752600"/>
            <a:chOff x="960437" y="1287462"/>
            <a:chExt cx="7239000" cy="1752600"/>
          </a:xfrm>
        </p:grpSpPr>
        <p:grpSp>
          <p:nvGrpSpPr>
            <p:cNvPr id="47" name="Group 46"/>
            <p:cNvGrpSpPr/>
            <p:nvPr/>
          </p:nvGrpSpPr>
          <p:grpSpPr>
            <a:xfrm>
              <a:off x="4465637" y="1287462"/>
              <a:ext cx="801662" cy="844018"/>
              <a:chOff x="5187975" y="3720044"/>
              <a:chExt cx="801662" cy="844018"/>
            </a:xfrm>
          </p:grpSpPr>
          <p:sp>
            <p:nvSpPr>
              <p:cNvPr id="52" name="Oval 51"/>
              <p:cNvSpPr/>
              <p:nvPr/>
            </p:nvSpPr>
            <p:spPr bwMode="auto">
              <a:xfrm>
                <a:off x="5187975" y="3720044"/>
                <a:ext cx="801662" cy="844018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53" name="Straight Connector 52"/>
              <p:cNvCxnSpPr>
                <a:stCxn id="52" idx="2"/>
              </p:cNvCxnSpPr>
              <p:nvPr/>
            </p:nvCxnSpPr>
            <p:spPr>
              <a:xfrm>
                <a:off x="5187975" y="4142053"/>
                <a:ext cx="420662" cy="0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>
                <a:endCxn id="52" idx="7"/>
              </p:cNvCxnSpPr>
              <p:nvPr/>
            </p:nvCxnSpPr>
            <p:spPr>
              <a:xfrm flipV="1">
                <a:off x="5588806" y="3843648"/>
                <a:ext cx="283430" cy="298405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8" name="Oval 47"/>
            <p:cNvSpPr/>
            <p:nvPr/>
          </p:nvSpPr>
          <p:spPr bwMode="auto">
            <a:xfrm>
              <a:off x="960437" y="2354262"/>
              <a:ext cx="685800" cy="685800"/>
            </a:xfrm>
            <a:prstGeom prst="ellipse">
              <a:avLst/>
            </a:prstGeom>
            <a:noFill/>
            <a:ln w="7620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49" name="Oval 48"/>
            <p:cNvSpPr/>
            <p:nvPr/>
          </p:nvSpPr>
          <p:spPr bwMode="auto">
            <a:xfrm>
              <a:off x="7513637" y="2329264"/>
              <a:ext cx="685800" cy="685800"/>
            </a:xfrm>
            <a:prstGeom prst="ellipse">
              <a:avLst/>
            </a:prstGeom>
            <a:noFill/>
            <a:ln w="7620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50" name="Straight Connector 49"/>
            <p:cNvCxnSpPr>
              <a:stCxn id="48" idx="7"/>
              <a:endCxn id="52" idx="2"/>
            </p:cNvCxnSpPr>
            <p:nvPr/>
          </p:nvCxnSpPr>
          <p:spPr>
            <a:xfrm flipV="1">
              <a:off x="1545804" y="1709471"/>
              <a:ext cx="2919833" cy="745224"/>
            </a:xfrm>
            <a:prstGeom prst="line">
              <a:avLst/>
            </a:prstGeom>
            <a:ln w="28575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stCxn id="52" idx="6"/>
              <a:endCxn id="49" idx="1"/>
            </p:cNvCxnSpPr>
            <p:nvPr/>
          </p:nvCxnSpPr>
          <p:spPr>
            <a:xfrm>
              <a:off x="5267299" y="1709471"/>
              <a:ext cx="2346771" cy="720226"/>
            </a:xfrm>
            <a:prstGeom prst="line">
              <a:avLst/>
            </a:prstGeom>
            <a:ln w="28575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51879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594294"/>
          </a:xfrm>
        </p:spPr>
        <p:txBody>
          <a:bodyPr>
            <a:normAutofit/>
          </a:bodyPr>
          <a:lstStyle/>
          <a:p>
            <a:r>
              <a:rPr lang="en-US" sz="3200" b="1" dirty="0" smtClean="0">
                <a:solidFill>
                  <a:schemeClr val="accent5">
                    <a:lumMod val="50000"/>
                  </a:schemeClr>
                </a:solidFill>
                <a:latin typeface="Constantia" panose="02030602050306030303" pitchFamily="18" charset="0"/>
              </a:rPr>
              <a:t>ACTIVATION FUNCTION </a:t>
            </a:r>
            <a:r>
              <a:rPr lang="en-US" sz="3200" b="1" dirty="0">
                <a:solidFill>
                  <a:schemeClr val="accent5">
                    <a:lumMod val="50000"/>
                  </a:schemeClr>
                </a:solidFill>
                <a:latin typeface="Constantia" panose="02030602050306030303" pitchFamily="18" charset="0"/>
              </a:rPr>
              <a:t>– </a:t>
            </a:r>
            <a:r>
              <a:rPr lang="en-US" sz="3200" b="1" dirty="0" err="1">
                <a:solidFill>
                  <a:schemeClr val="accent5">
                    <a:lumMod val="50000"/>
                  </a:schemeClr>
                </a:solidFill>
                <a:latin typeface="Constantia" panose="02030602050306030303" pitchFamily="18" charset="0"/>
              </a:rPr>
              <a:t>ReLU</a:t>
            </a:r>
            <a:endParaRPr lang="en-US" sz="3200" b="1" dirty="0">
              <a:solidFill>
                <a:schemeClr val="accent5">
                  <a:lumMod val="50000"/>
                </a:schemeClr>
              </a:solidFill>
              <a:latin typeface="Constantia" panose="02030602050306030303" pitchFamily="18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0" y="594294"/>
            <a:ext cx="12192000" cy="0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/>
          <p:cNvSpPr txBox="1">
            <a:spLocks/>
          </p:cNvSpPr>
          <p:nvPr/>
        </p:nvSpPr>
        <p:spPr>
          <a:xfrm>
            <a:off x="0" y="6409009"/>
            <a:ext cx="4925684" cy="448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dirty="0" smtClean="0">
                <a:latin typeface="Constantia" panose="02030602050306030303" pitchFamily="18" charset="0"/>
              </a:rPr>
              <a:t>Graph Convolution Network (GCN)</a:t>
            </a:r>
            <a:endParaRPr lang="en-US" sz="2000" dirty="0">
              <a:latin typeface="Constantia" panose="02030602050306030303" pitchFamily="18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0" y="6483404"/>
            <a:ext cx="12192000" cy="0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/>
          <p:cNvSpPr txBox="1">
            <a:spLocks/>
          </p:cNvSpPr>
          <p:nvPr/>
        </p:nvSpPr>
        <p:spPr>
          <a:xfrm>
            <a:off x="9347200" y="6409009"/>
            <a:ext cx="2844799" cy="448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 smtClean="0">
                <a:latin typeface="Constantia" panose="02030602050306030303" pitchFamily="18" charset="0"/>
              </a:rPr>
              <a:t>CNN Architecture</a:t>
            </a:r>
            <a:endParaRPr lang="en-US" sz="2000" dirty="0">
              <a:latin typeface="Constantia" panose="02030602050306030303" pitchFamily="18" charset="0"/>
            </a:endParaRPr>
          </a:p>
        </p:txBody>
      </p:sp>
      <p:sp>
        <p:nvSpPr>
          <p:cNvPr id="102" name="Title 1"/>
          <p:cNvSpPr txBox="1">
            <a:spLocks/>
          </p:cNvSpPr>
          <p:nvPr/>
        </p:nvSpPr>
        <p:spPr>
          <a:xfrm>
            <a:off x="5588099" y="6399125"/>
            <a:ext cx="3298524" cy="448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dirty="0" smtClean="0">
                <a:latin typeface="Constantia" panose="02030602050306030303" pitchFamily="18" charset="0"/>
              </a:rPr>
              <a:t>Source: Brandon Rohrer</a:t>
            </a:r>
            <a:endParaRPr lang="en-US" sz="2000" dirty="0">
              <a:latin typeface="Constantia" panose="02030602050306030303" pitchFamily="18" charset="0"/>
            </a:endParaRP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0477" y="1891216"/>
            <a:ext cx="3871089" cy="3810765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7277" y="1891982"/>
            <a:ext cx="3916114" cy="3810000"/>
          </a:xfrm>
          <a:prstGeom prst="rect">
            <a:avLst/>
          </a:prstGeom>
        </p:spPr>
      </p:pic>
      <p:grpSp>
        <p:nvGrpSpPr>
          <p:cNvPr id="34" name="Group 33"/>
          <p:cNvGrpSpPr/>
          <p:nvPr/>
        </p:nvGrpSpPr>
        <p:grpSpPr>
          <a:xfrm>
            <a:off x="1534477" y="748982"/>
            <a:ext cx="7239000" cy="1752600"/>
            <a:chOff x="960437" y="1287462"/>
            <a:chExt cx="7239000" cy="1752600"/>
          </a:xfrm>
        </p:grpSpPr>
        <p:grpSp>
          <p:nvGrpSpPr>
            <p:cNvPr id="35" name="Group 34"/>
            <p:cNvGrpSpPr/>
            <p:nvPr/>
          </p:nvGrpSpPr>
          <p:grpSpPr>
            <a:xfrm>
              <a:off x="4465637" y="1287462"/>
              <a:ext cx="801662" cy="844018"/>
              <a:chOff x="5187975" y="3720044"/>
              <a:chExt cx="801662" cy="844018"/>
            </a:xfrm>
          </p:grpSpPr>
          <p:sp>
            <p:nvSpPr>
              <p:cNvPr id="40" name="Oval 39"/>
              <p:cNvSpPr/>
              <p:nvPr/>
            </p:nvSpPr>
            <p:spPr bwMode="auto">
              <a:xfrm>
                <a:off x="5187975" y="3720044"/>
                <a:ext cx="801662" cy="844018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41" name="Straight Connector 40"/>
              <p:cNvCxnSpPr>
                <a:stCxn id="40" idx="2"/>
              </p:cNvCxnSpPr>
              <p:nvPr/>
            </p:nvCxnSpPr>
            <p:spPr>
              <a:xfrm>
                <a:off x="5187975" y="4142053"/>
                <a:ext cx="420662" cy="0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>
                <a:endCxn id="40" idx="7"/>
              </p:cNvCxnSpPr>
              <p:nvPr/>
            </p:nvCxnSpPr>
            <p:spPr>
              <a:xfrm flipV="1">
                <a:off x="5588806" y="3843648"/>
                <a:ext cx="283430" cy="298405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6" name="Oval 35"/>
            <p:cNvSpPr/>
            <p:nvPr/>
          </p:nvSpPr>
          <p:spPr bwMode="auto">
            <a:xfrm>
              <a:off x="960437" y="2354262"/>
              <a:ext cx="685800" cy="685800"/>
            </a:xfrm>
            <a:prstGeom prst="ellipse">
              <a:avLst/>
            </a:prstGeom>
            <a:noFill/>
            <a:ln w="7620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37" name="Oval 36"/>
            <p:cNvSpPr/>
            <p:nvPr/>
          </p:nvSpPr>
          <p:spPr bwMode="auto">
            <a:xfrm>
              <a:off x="7513637" y="2329264"/>
              <a:ext cx="685800" cy="685800"/>
            </a:xfrm>
            <a:prstGeom prst="ellipse">
              <a:avLst/>
            </a:prstGeom>
            <a:noFill/>
            <a:ln w="7620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38" name="Straight Connector 37"/>
            <p:cNvCxnSpPr>
              <a:stCxn id="36" idx="7"/>
              <a:endCxn id="40" idx="2"/>
            </p:cNvCxnSpPr>
            <p:nvPr/>
          </p:nvCxnSpPr>
          <p:spPr>
            <a:xfrm flipV="1">
              <a:off x="1545804" y="1709471"/>
              <a:ext cx="2919833" cy="745224"/>
            </a:xfrm>
            <a:prstGeom prst="line">
              <a:avLst/>
            </a:prstGeom>
            <a:ln w="28575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>
              <a:stCxn id="40" idx="6"/>
              <a:endCxn id="37" idx="1"/>
            </p:cNvCxnSpPr>
            <p:nvPr/>
          </p:nvCxnSpPr>
          <p:spPr>
            <a:xfrm>
              <a:off x="5267299" y="1709471"/>
              <a:ext cx="2346771" cy="720226"/>
            </a:xfrm>
            <a:prstGeom prst="line">
              <a:avLst/>
            </a:prstGeom>
            <a:ln w="28575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23533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594294"/>
          </a:xfrm>
        </p:spPr>
        <p:txBody>
          <a:bodyPr>
            <a:normAutofit/>
          </a:bodyPr>
          <a:lstStyle/>
          <a:p>
            <a:r>
              <a:rPr lang="en-US" sz="3200" b="1" dirty="0" smtClean="0">
                <a:solidFill>
                  <a:schemeClr val="accent5">
                    <a:lumMod val="50000"/>
                  </a:schemeClr>
                </a:solidFill>
                <a:latin typeface="Constantia" panose="02030602050306030303" pitchFamily="18" charset="0"/>
              </a:rPr>
              <a:t>ACTIVATION FUNCTION </a:t>
            </a:r>
            <a:r>
              <a:rPr lang="en-US" sz="3200" b="1" dirty="0">
                <a:solidFill>
                  <a:schemeClr val="accent5">
                    <a:lumMod val="50000"/>
                  </a:schemeClr>
                </a:solidFill>
                <a:latin typeface="Constantia" panose="02030602050306030303" pitchFamily="18" charset="0"/>
              </a:rPr>
              <a:t>– </a:t>
            </a:r>
            <a:r>
              <a:rPr lang="en-US" sz="3200" b="1" dirty="0" err="1">
                <a:solidFill>
                  <a:schemeClr val="accent5">
                    <a:lumMod val="50000"/>
                  </a:schemeClr>
                </a:solidFill>
                <a:latin typeface="Constantia" panose="02030602050306030303" pitchFamily="18" charset="0"/>
              </a:rPr>
              <a:t>ReLU</a:t>
            </a:r>
            <a:endParaRPr lang="en-US" sz="3200" b="1" dirty="0">
              <a:solidFill>
                <a:schemeClr val="accent5">
                  <a:lumMod val="50000"/>
                </a:schemeClr>
              </a:solidFill>
              <a:latin typeface="Constantia" panose="02030602050306030303" pitchFamily="18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0" y="594294"/>
            <a:ext cx="12192000" cy="0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/>
          <p:cNvSpPr txBox="1">
            <a:spLocks/>
          </p:cNvSpPr>
          <p:nvPr/>
        </p:nvSpPr>
        <p:spPr>
          <a:xfrm>
            <a:off x="0" y="6409009"/>
            <a:ext cx="4925684" cy="448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dirty="0" smtClean="0">
                <a:latin typeface="Constantia" panose="02030602050306030303" pitchFamily="18" charset="0"/>
              </a:rPr>
              <a:t>Graph Convolution Network (GCN)</a:t>
            </a:r>
            <a:endParaRPr lang="en-US" sz="2000" dirty="0">
              <a:latin typeface="Constantia" panose="02030602050306030303" pitchFamily="18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0" y="6483404"/>
            <a:ext cx="12192000" cy="0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/>
          <p:cNvSpPr txBox="1">
            <a:spLocks/>
          </p:cNvSpPr>
          <p:nvPr/>
        </p:nvSpPr>
        <p:spPr>
          <a:xfrm>
            <a:off x="9347200" y="6409009"/>
            <a:ext cx="2844799" cy="448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 smtClean="0">
                <a:latin typeface="Constantia" panose="02030602050306030303" pitchFamily="18" charset="0"/>
              </a:rPr>
              <a:t>CNN Architecture</a:t>
            </a:r>
            <a:endParaRPr lang="en-US" sz="2000" dirty="0">
              <a:latin typeface="Constantia" panose="02030602050306030303" pitchFamily="18" charset="0"/>
            </a:endParaRPr>
          </a:p>
        </p:txBody>
      </p:sp>
      <p:sp>
        <p:nvSpPr>
          <p:cNvPr id="102" name="Title 1"/>
          <p:cNvSpPr txBox="1">
            <a:spLocks/>
          </p:cNvSpPr>
          <p:nvPr/>
        </p:nvSpPr>
        <p:spPr>
          <a:xfrm>
            <a:off x="5588099" y="6399125"/>
            <a:ext cx="3298524" cy="448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dirty="0" smtClean="0">
                <a:latin typeface="Constantia" panose="02030602050306030303" pitchFamily="18" charset="0"/>
              </a:rPr>
              <a:t>Source: Brandon Rohrer</a:t>
            </a:r>
            <a:endParaRPr lang="en-US" sz="2000" dirty="0">
              <a:latin typeface="Constantia" panose="02030602050306030303" pitchFamily="18" charset="0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9837" y="1708337"/>
            <a:ext cx="3868796" cy="3808508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6637" y="1709102"/>
            <a:ext cx="3916114" cy="3810000"/>
          </a:xfrm>
          <a:prstGeom prst="rect">
            <a:avLst/>
          </a:prstGeom>
        </p:spPr>
      </p:pic>
      <p:grpSp>
        <p:nvGrpSpPr>
          <p:cNvPr id="22" name="Group 21"/>
          <p:cNvGrpSpPr/>
          <p:nvPr/>
        </p:nvGrpSpPr>
        <p:grpSpPr>
          <a:xfrm>
            <a:off x="4952751" y="3156902"/>
            <a:ext cx="2637086" cy="844018"/>
            <a:chOff x="3471076" y="1287462"/>
            <a:chExt cx="2637086" cy="844018"/>
          </a:xfrm>
        </p:grpSpPr>
        <p:grpSp>
          <p:nvGrpSpPr>
            <p:cNvPr id="23" name="Group 22"/>
            <p:cNvGrpSpPr/>
            <p:nvPr/>
          </p:nvGrpSpPr>
          <p:grpSpPr>
            <a:xfrm>
              <a:off x="4431762" y="1287462"/>
              <a:ext cx="801662" cy="844018"/>
              <a:chOff x="5154100" y="3720044"/>
              <a:chExt cx="801662" cy="844018"/>
            </a:xfrm>
          </p:grpSpPr>
          <p:sp>
            <p:nvSpPr>
              <p:cNvPr id="26" name="Oval 25"/>
              <p:cNvSpPr/>
              <p:nvPr/>
            </p:nvSpPr>
            <p:spPr bwMode="auto">
              <a:xfrm>
                <a:off x="5154100" y="3720044"/>
                <a:ext cx="801662" cy="844018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27" name="Straight Connector 26"/>
              <p:cNvCxnSpPr>
                <a:stCxn id="26" idx="2"/>
              </p:cNvCxnSpPr>
              <p:nvPr/>
            </p:nvCxnSpPr>
            <p:spPr>
              <a:xfrm>
                <a:off x="5154100" y="4142053"/>
                <a:ext cx="420662" cy="0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>
                <a:endCxn id="26" idx="7"/>
              </p:cNvCxnSpPr>
              <p:nvPr/>
            </p:nvCxnSpPr>
            <p:spPr>
              <a:xfrm flipV="1">
                <a:off x="5554931" y="3843648"/>
                <a:ext cx="283430" cy="298405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4" name="Straight Connector 23"/>
            <p:cNvCxnSpPr>
              <a:stCxn id="21" idx="3"/>
              <a:endCxn id="26" idx="2"/>
            </p:cNvCxnSpPr>
            <p:nvPr/>
          </p:nvCxnSpPr>
          <p:spPr>
            <a:xfrm>
              <a:off x="3471076" y="1673542"/>
              <a:ext cx="960686" cy="35929"/>
            </a:xfrm>
            <a:prstGeom prst="line">
              <a:avLst/>
            </a:prstGeom>
            <a:ln w="28575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26" idx="6"/>
              <a:endCxn id="19" idx="1"/>
            </p:cNvCxnSpPr>
            <p:nvPr/>
          </p:nvCxnSpPr>
          <p:spPr>
            <a:xfrm flipV="1">
              <a:off x="5233424" y="1672031"/>
              <a:ext cx="874738" cy="37440"/>
            </a:xfrm>
            <a:prstGeom prst="line">
              <a:avLst/>
            </a:prstGeom>
            <a:ln w="28575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66979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594294"/>
          </a:xfrm>
        </p:spPr>
        <p:txBody>
          <a:bodyPr>
            <a:normAutofit/>
          </a:bodyPr>
          <a:lstStyle/>
          <a:p>
            <a:r>
              <a:rPr lang="en-US" sz="3200" b="1" dirty="0" smtClean="0">
                <a:solidFill>
                  <a:schemeClr val="accent5">
                    <a:lumMod val="50000"/>
                  </a:schemeClr>
                </a:solidFill>
                <a:latin typeface="Constantia" panose="02030602050306030303" pitchFamily="18" charset="0"/>
              </a:rPr>
              <a:t>SO FAR …</a:t>
            </a:r>
            <a:endParaRPr lang="en-US" sz="3200" b="1" dirty="0">
              <a:solidFill>
                <a:schemeClr val="accent5">
                  <a:lumMod val="50000"/>
                </a:schemeClr>
              </a:solidFill>
              <a:latin typeface="Constantia" panose="02030602050306030303" pitchFamily="18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0" y="594294"/>
            <a:ext cx="12192000" cy="0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/>
          <p:cNvSpPr txBox="1">
            <a:spLocks/>
          </p:cNvSpPr>
          <p:nvPr/>
        </p:nvSpPr>
        <p:spPr>
          <a:xfrm>
            <a:off x="0" y="6409009"/>
            <a:ext cx="4925684" cy="448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dirty="0" smtClean="0">
                <a:latin typeface="Constantia" panose="02030602050306030303" pitchFamily="18" charset="0"/>
              </a:rPr>
              <a:t>Graph Convolution Network (GCN)</a:t>
            </a:r>
            <a:endParaRPr lang="en-US" sz="2000" dirty="0">
              <a:latin typeface="Constantia" panose="02030602050306030303" pitchFamily="18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0" y="6483404"/>
            <a:ext cx="12192000" cy="0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/>
          <p:cNvSpPr txBox="1">
            <a:spLocks/>
          </p:cNvSpPr>
          <p:nvPr/>
        </p:nvSpPr>
        <p:spPr>
          <a:xfrm>
            <a:off x="9347200" y="6409009"/>
            <a:ext cx="2844799" cy="448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 smtClean="0">
                <a:latin typeface="Constantia" panose="02030602050306030303" pitchFamily="18" charset="0"/>
              </a:rPr>
              <a:t>CNN Architecture</a:t>
            </a:r>
            <a:endParaRPr lang="en-US" sz="2000" dirty="0">
              <a:latin typeface="Constantia" panose="02030602050306030303" pitchFamily="18" charset="0"/>
            </a:endParaRPr>
          </a:p>
        </p:txBody>
      </p:sp>
      <p:sp>
        <p:nvSpPr>
          <p:cNvPr id="102" name="Title 1"/>
          <p:cNvSpPr txBox="1">
            <a:spLocks/>
          </p:cNvSpPr>
          <p:nvPr/>
        </p:nvSpPr>
        <p:spPr>
          <a:xfrm>
            <a:off x="5588099" y="6399125"/>
            <a:ext cx="3298524" cy="448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dirty="0" smtClean="0">
                <a:latin typeface="Constantia" panose="02030602050306030303" pitchFamily="18" charset="0"/>
              </a:rPr>
              <a:t>Source: Brandon Rohrer</a:t>
            </a:r>
            <a:endParaRPr lang="en-US" sz="2000" dirty="0">
              <a:latin typeface="Constantia" panose="02030602050306030303" pitchFamily="18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32242" y="1517163"/>
            <a:ext cx="11127517" cy="4152788"/>
            <a:chOff x="-125293" y="1517163"/>
            <a:chExt cx="11127517" cy="4152788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226340" y="2179087"/>
              <a:ext cx="588407" cy="618496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65520" y="4628990"/>
              <a:ext cx="820927" cy="1040961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765521" y="1519831"/>
              <a:ext cx="818715" cy="1012202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765520" y="3045079"/>
              <a:ext cx="818715" cy="1038156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226340" y="4260739"/>
              <a:ext cx="588407" cy="631486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226136" y="3251263"/>
              <a:ext cx="588582" cy="614411"/>
            </a:xfrm>
            <a:prstGeom prst="rect">
              <a:avLst/>
            </a:prstGeom>
          </p:spPr>
        </p:pic>
        <p:sp>
          <p:nvSpPr>
            <p:cNvPr id="23" name="Isosceles Triangle 22"/>
            <p:cNvSpPr/>
            <p:nvPr/>
          </p:nvSpPr>
          <p:spPr bwMode="auto">
            <a:xfrm rot="5400000">
              <a:off x="7333264" y="2839631"/>
              <a:ext cx="143843" cy="1278719"/>
            </a:xfrm>
            <a:prstGeom prst="triangle">
              <a:avLst/>
            </a:prstGeom>
            <a:solidFill>
              <a:srgbClr val="002050"/>
            </a:solidFill>
            <a:ln w="3175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416512" y="1810423"/>
              <a:ext cx="690605" cy="677912"/>
            </a:xfrm>
            <a:prstGeom prst="rect">
              <a:avLst/>
            </a:prstGeom>
          </p:spPr>
        </p:pic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429011" y="4513849"/>
              <a:ext cx="690605" cy="677912"/>
            </a:xfrm>
            <a:prstGeom prst="rect">
              <a:avLst/>
            </a:prstGeom>
          </p:spPr>
        </p:pic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429011" y="3169601"/>
              <a:ext cx="690605" cy="677912"/>
            </a:xfrm>
            <a:prstGeom prst="rect">
              <a:avLst/>
            </a:prstGeom>
          </p:spPr>
        </p:pic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-125293" y="2790232"/>
              <a:ext cx="1756528" cy="1723617"/>
            </a:xfrm>
            <a:prstGeom prst="rect">
              <a:avLst/>
            </a:prstGeom>
          </p:spPr>
        </p:pic>
        <p:grpSp>
          <p:nvGrpSpPr>
            <p:cNvPr id="33" name="Group 32"/>
            <p:cNvGrpSpPr/>
            <p:nvPr/>
          </p:nvGrpSpPr>
          <p:grpSpPr>
            <a:xfrm>
              <a:off x="2856702" y="3327258"/>
              <a:ext cx="318041" cy="338901"/>
              <a:chOff x="4740385" y="3954462"/>
              <a:chExt cx="487252" cy="512996"/>
            </a:xfrm>
          </p:grpSpPr>
          <p:sp>
            <p:nvSpPr>
              <p:cNvPr id="40" name="Oval 39"/>
              <p:cNvSpPr/>
              <p:nvPr/>
            </p:nvSpPr>
            <p:spPr bwMode="auto">
              <a:xfrm>
                <a:off x="4740385" y="3954462"/>
                <a:ext cx="487252" cy="512996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41" name="Straight Connector 40"/>
              <p:cNvCxnSpPr>
                <a:stCxn id="40" idx="1"/>
                <a:endCxn id="40" idx="5"/>
              </p:cNvCxnSpPr>
              <p:nvPr/>
            </p:nvCxnSpPr>
            <p:spPr>
              <a:xfrm>
                <a:off x="4811741" y="4029589"/>
                <a:ext cx="344540" cy="362742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>
                <a:stCxn id="40" idx="7"/>
                <a:endCxn id="40" idx="3"/>
              </p:cNvCxnSpPr>
              <p:nvPr/>
            </p:nvCxnSpPr>
            <p:spPr>
              <a:xfrm flipH="1">
                <a:off x="4811741" y="4029589"/>
                <a:ext cx="344540" cy="362742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4" name="Rectangle 33"/>
            <p:cNvSpPr/>
            <p:nvPr/>
          </p:nvSpPr>
          <p:spPr bwMode="auto">
            <a:xfrm>
              <a:off x="3416513" y="1810423"/>
              <a:ext cx="675172" cy="677912"/>
            </a:xfrm>
            <a:prstGeom prst="rect">
              <a:avLst/>
            </a:prstGeom>
            <a:noFill/>
            <a:ln w="76200">
              <a:solidFill>
                <a:schemeClr val="accent5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35" name="Rectangle 34"/>
            <p:cNvSpPr/>
            <p:nvPr/>
          </p:nvSpPr>
          <p:spPr bwMode="auto">
            <a:xfrm>
              <a:off x="3429012" y="3164829"/>
              <a:ext cx="675172" cy="677912"/>
            </a:xfrm>
            <a:prstGeom prst="rect">
              <a:avLst/>
            </a:prstGeom>
            <a:noFill/>
            <a:ln w="76200">
              <a:solidFill>
                <a:schemeClr val="accent6">
                  <a:lumMod val="60000"/>
                  <a:lumOff val="40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36" name="Rectangle 35"/>
            <p:cNvSpPr/>
            <p:nvPr/>
          </p:nvSpPr>
          <p:spPr bwMode="auto">
            <a:xfrm>
              <a:off x="3429012" y="4524009"/>
              <a:ext cx="675172" cy="677912"/>
            </a:xfrm>
            <a:prstGeom prst="rect">
              <a:avLst/>
            </a:prstGeom>
            <a:noFill/>
            <a:ln w="76200">
              <a:solidFill>
                <a:schemeClr val="accent3">
                  <a:lumMod val="60000"/>
                  <a:lumOff val="40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37" name="Rectangle 36"/>
            <p:cNvSpPr/>
            <p:nvPr/>
          </p:nvSpPr>
          <p:spPr bwMode="auto">
            <a:xfrm>
              <a:off x="2681244" y="1517163"/>
              <a:ext cx="1623966" cy="3989557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38" name="Straight Arrow Connector 37"/>
            <p:cNvCxnSpPr/>
            <p:nvPr/>
          </p:nvCxnSpPr>
          <p:spPr>
            <a:xfrm flipV="1">
              <a:off x="1722030" y="3478990"/>
              <a:ext cx="893212" cy="1"/>
            </a:xfrm>
            <a:prstGeom prst="straightConnector1">
              <a:avLst/>
            </a:prstGeom>
            <a:ln w="76200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/>
            <p:nvPr/>
          </p:nvCxnSpPr>
          <p:spPr>
            <a:xfrm>
              <a:off x="4484158" y="3478991"/>
              <a:ext cx="1025292" cy="0"/>
            </a:xfrm>
            <a:prstGeom prst="straightConnector1">
              <a:avLst/>
            </a:prstGeom>
            <a:ln w="76200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7" name="Picture 46"/>
            <p:cNvPicPr>
              <a:picLocks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0401833" y="2179087"/>
              <a:ext cx="599930" cy="618496"/>
            </a:xfrm>
            <a:prstGeom prst="rect">
              <a:avLst/>
            </a:prstGeom>
          </p:spPr>
        </p:pic>
        <p:pic>
          <p:nvPicPr>
            <p:cNvPr id="48" name="Picture 47"/>
            <p:cNvPicPr>
              <a:picLocks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0402294" y="3247178"/>
              <a:ext cx="599930" cy="618496"/>
            </a:xfrm>
            <a:prstGeom prst="rect">
              <a:avLst/>
            </a:prstGeom>
          </p:spPr>
        </p:pic>
        <p:pic>
          <p:nvPicPr>
            <p:cNvPr id="49" name="Picture 48"/>
            <p:cNvPicPr>
              <a:picLocks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10401833" y="4273729"/>
              <a:ext cx="599930" cy="618496"/>
            </a:xfrm>
            <a:prstGeom prst="rect">
              <a:avLst/>
            </a:prstGeom>
          </p:spPr>
        </p:pic>
        <p:grpSp>
          <p:nvGrpSpPr>
            <p:cNvPr id="51" name="Group 50"/>
            <p:cNvGrpSpPr/>
            <p:nvPr/>
          </p:nvGrpSpPr>
          <p:grpSpPr>
            <a:xfrm>
              <a:off x="9377033" y="3191428"/>
              <a:ext cx="510175" cy="611685"/>
              <a:chOff x="5154100" y="3720044"/>
              <a:chExt cx="801662" cy="844018"/>
            </a:xfrm>
          </p:grpSpPr>
          <p:sp>
            <p:nvSpPr>
              <p:cNvPr id="52" name="Oval 51"/>
              <p:cNvSpPr/>
              <p:nvPr/>
            </p:nvSpPr>
            <p:spPr bwMode="auto">
              <a:xfrm>
                <a:off x="5154100" y="3720044"/>
                <a:ext cx="801662" cy="844018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53" name="Straight Connector 52"/>
              <p:cNvCxnSpPr>
                <a:stCxn id="52" idx="2"/>
              </p:cNvCxnSpPr>
              <p:nvPr/>
            </p:nvCxnSpPr>
            <p:spPr>
              <a:xfrm>
                <a:off x="5154100" y="4142053"/>
                <a:ext cx="420662" cy="0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>
                <a:endCxn id="52" idx="7"/>
              </p:cNvCxnSpPr>
              <p:nvPr/>
            </p:nvCxnSpPr>
            <p:spPr>
              <a:xfrm flipV="1">
                <a:off x="5554931" y="3843648"/>
                <a:ext cx="283430" cy="298405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628533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594294"/>
          </a:xfrm>
        </p:spPr>
        <p:txBody>
          <a:bodyPr>
            <a:normAutofit/>
          </a:bodyPr>
          <a:lstStyle/>
          <a:p>
            <a:r>
              <a:rPr lang="en-US" sz="3200" b="1" dirty="0" smtClean="0">
                <a:solidFill>
                  <a:schemeClr val="accent5">
                    <a:lumMod val="50000"/>
                  </a:schemeClr>
                </a:solidFill>
                <a:latin typeface="Constantia" panose="02030602050306030303" pitchFamily="18" charset="0"/>
              </a:rPr>
              <a:t>NETWORK IS EVERYWHERE</a:t>
            </a:r>
            <a:endParaRPr lang="en-US" sz="3200" b="1" dirty="0">
              <a:solidFill>
                <a:schemeClr val="accent5">
                  <a:lumMod val="50000"/>
                </a:schemeClr>
              </a:solidFill>
              <a:latin typeface="Constantia" panose="02030602050306030303" pitchFamily="18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0" y="594294"/>
            <a:ext cx="12192000" cy="0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/>
          <p:cNvSpPr txBox="1">
            <a:spLocks/>
          </p:cNvSpPr>
          <p:nvPr/>
        </p:nvSpPr>
        <p:spPr>
          <a:xfrm>
            <a:off x="0" y="6521570"/>
            <a:ext cx="4925684" cy="33643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dirty="0" smtClean="0">
                <a:latin typeface="Constantia" panose="02030602050306030303" pitchFamily="18" charset="0"/>
              </a:rPr>
              <a:t>Graph Convolution Network (GCN)</a:t>
            </a:r>
            <a:endParaRPr lang="en-US" sz="2000" dirty="0">
              <a:latin typeface="Constantia" panose="02030602050306030303" pitchFamily="18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0" y="6495478"/>
            <a:ext cx="12192000" cy="0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/>
          <p:cNvSpPr txBox="1">
            <a:spLocks/>
          </p:cNvSpPr>
          <p:nvPr/>
        </p:nvSpPr>
        <p:spPr>
          <a:xfrm>
            <a:off x="9739222" y="6521570"/>
            <a:ext cx="2452777" cy="33643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 smtClean="0">
                <a:latin typeface="Constantia" panose="02030602050306030303" pitchFamily="18" charset="0"/>
              </a:rPr>
              <a:t>Graph Overview</a:t>
            </a:r>
            <a:endParaRPr lang="en-US" sz="2000" dirty="0">
              <a:latin typeface="Constantia" panose="02030602050306030303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263" y="732590"/>
            <a:ext cx="4691346" cy="259689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159" y="3561884"/>
            <a:ext cx="4685450" cy="256352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3583" y="1444709"/>
            <a:ext cx="5317154" cy="3925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591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594294"/>
          </a:xfrm>
        </p:spPr>
        <p:txBody>
          <a:bodyPr>
            <a:normAutofit/>
          </a:bodyPr>
          <a:lstStyle/>
          <a:p>
            <a:r>
              <a:rPr lang="en-US" sz="3200" b="1" dirty="0" smtClean="0">
                <a:solidFill>
                  <a:schemeClr val="accent5">
                    <a:lumMod val="50000"/>
                  </a:schemeClr>
                </a:solidFill>
                <a:latin typeface="Constantia" panose="02030602050306030303" pitchFamily="18" charset="0"/>
              </a:rPr>
              <a:t>SO FAR …</a:t>
            </a:r>
            <a:endParaRPr lang="en-US" sz="3200" b="1" dirty="0">
              <a:solidFill>
                <a:schemeClr val="accent5">
                  <a:lumMod val="50000"/>
                </a:schemeClr>
              </a:solidFill>
              <a:latin typeface="Constantia" panose="02030602050306030303" pitchFamily="18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0" y="594294"/>
            <a:ext cx="12192000" cy="0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/>
          <p:cNvSpPr txBox="1">
            <a:spLocks/>
          </p:cNvSpPr>
          <p:nvPr/>
        </p:nvSpPr>
        <p:spPr>
          <a:xfrm>
            <a:off x="0" y="6409009"/>
            <a:ext cx="4925684" cy="448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dirty="0" smtClean="0">
                <a:latin typeface="Constantia" panose="02030602050306030303" pitchFamily="18" charset="0"/>
              </a:rPr>
              <a:t>Graph Convolution Network (GCN)</a:t>
            </a:r>
            <a:endParaRPr lang="en-US" sz="2000" dirty="0">
              <a:latin typeface="Constantia" panose="02030602050306030303" pitchFamily="18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0" y="6483404"/>
            <a:ext cx="12192000" cy="0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/>
          <p:cNvSpPr txBox="1">
            <a:spLocks/>
          </p:cNvSpPr>
          <p:nvPr/>
        </p:nvSpPr>
        <p:spPr>
          <a:xfrm>
            <a:off x="9347200" y="6409009"/>
            <a:ext cx="2844799" cy="448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 smtClean="0">
                <a:latin typeface="Constantia" panose="02030602050306030303" pitchFamily="18" charset="0"/>
              </a:rPr>
              <a:t>CNN Architecture</a:t>
            </a:r>
            <a:endParaRPr lang="en-US" sz="2000" dirty="0">
              <a:latin typeface="Constantia" panose="02030602050306030303" pitchFamily="18" charset="0"/>
            </a:endParaRPr>
          </a:p>
        </p:txBody>
      </p:sp>
      <p:sp>
        <p:nvSpPr>
          <p:cNvPr id="102" name="Title 1"/>
          <p:cNvSpPr txBox="1">
            <a:spLocks/>
          </p:cNvSpPr>
          <p:nvPr/>
        </p:nvSpPr>
        <p:spPr>
          <a:xfrm>
            <a:off x="5588099" y="6399125"/>
            <a:ext cx="3298524" cy="448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dirty="0" smtClean="0">
                <a:latin typeface="Constantia" panose="02030602050306030303" pitchFamily="18" charset="0"/>
              </a:rPr>
              <a:t>Source: Brandon Rohrer</a:t>
            </a:r>
            <a:endParaRPr lang="en-US" sz="2000" dirty="0">
              <a:latin typeface="Constantia" panose="02030602050306030303" pitchFamily="18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355929" y="2183358"/>
            <a:ext cx="11480143" cy="2491284"/>
            <a:chOff x="274637" y="2832476"/>
            <a:chExt cx="11480143" cy="2491284"/>
          </a:xfrm>
        </p:grpSpPr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4637" y="3139904"/>
              <a:ext cx="2013657" cy="1952279"/>
            </a:xfrm>
            <a:prstGeom prst="rect">
              <a:avLst/>
            </a:prstGeom>
          </p:spPr>
        </p:pic>
        <p:cxnSp>
          <p:nvCxnSpPr>
            <p:cNvPr id="30" name="Straight Arrow Connector 29"/>
            <p:cNvCxnSpPr/>
            <p:nvPr/>
          </p:nvCxnSpPr>
          <p:spPr>
            <a:xfrm>
              <a:off x="2408237" y="4082705"/>
              <a:ext cx="533400" cy="0"/>
            </a:xfrm>
            <a:prstGeom prst="straightConnector1">
              <a:avLst/>
            </a:prstGeom>
            <a:ln w="76200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>
              <a:off x="10256837" y="4030662"/>
              <a:ext cx="533400" cy="0"/>
            </a:xfrm>
            <a:prstGeom prst="straightConnector1">
              <a:avLst/>
            </a:prstGeom>
            <a:ln w="76200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2" name="Group 31"/>
            <p:cNvGrpSpPr/>
            <p:nvPr/>
          </p:nvGrpSpPr>
          <p:grpSpPr>
            <a:xfrm>
              <a:off x="3093940" y="3040062"/>
              <a:ext cx="6961673" cy="2283698"/>
              <a:chOff x="3093940" y="2623957"/>
              <a:chExt cx="8534497" cy="2799645"/>
            </a:xfrm>
          </p:grpSpPr>
          <p:grpSp>
            <p:nvGrpSpPr>
              <p:cNvPr id="33" name="Group 32"/>
              <p:cNvGrpSpPr/>
              <p:nvPr/>
            </p:nvGrpSpPr>
            <p:grpSpPr>
              <a:xfrm>
                <a:off x="5374783" y="4294369"/>
                <a:ext cx="622013" cy="654878"/>
                <a:chOff x="4740385" y="3954462"/>
                <a:chExt cx="487252" cy="512996"/>
              </a:xfrm>
            </p:grpSpPr>
            <p:sp>
              <p:nvSpPr>
                <p:cNvPr id="93" name="Oval 92"/>
                <p:cNvSpPr/>
                <p:nvPr/>
              </p:nvSpPr>
              <p:spPr bwMode="auto">
                <a:xfrm>
                  <a:off x="4740385" y="3954462"/>
                  <a:ext cx="487252" cy="512996"/>
                </a:xfrm>
                <a:prstGeom prst="ellipse">
                  <a:avLst/>
                </a:prstGeom>
                <a:noFill/>
                <a:ln w="57150">
                  <a:solidFill>
                    <a:schemeClr val="accent4"/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46637" rIns="0" bIns="46637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  <p:cxnSp>
              <p:nvCxnSpPr>
                <p:cNvPr id="94" name="Straight Connector 93"/>
                <p:cNvCxnSpPr>
                  <a:stCxn id="93" idx="1"/>
                  <a:endCxn id="93" idx="5"/>
                </p:cNvCxnSpPr>
                <p:nvPr/>
              </p:nvCxnSpPr>
              <p:spPr>
                <a:xfrm>
                  <a:off x="4811741" y="4029589"/>
                  <a:ext cx="344540" cy="362742"/>
                </a:xfrm>
                <a:prstGeom prst="line">
                  <a:avLst/>
                </a:prstGeom>
                <a:ln w="57150">
                  <a:solidFill>
                    <a:srgbClr val="002050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5" name="Straight Connector 94"/>
                <p:cNvCxnSpPr>
                  <a:stCxn id="93" idx="7"/>
                  <a:endCxn id="93" idx="3"/>
                </p:cNvCxnSpPr>
                <p:nvPr/>
              </p:nvCxnSpPr>
              <p:spPr>
                <a:xfrm flipH="1">
                  <a:off x="4811741" y="4029589"/>
                  <a:ext cx="344540" cy="362742"/>
                </a:xfrm>
                <a:prstGeom prst="line">
                  <a:avLst/>
                </a:prstGeom>
                <a:ln w="57150">
                  <a:solidFill>
                    <a:srgbClr val="002050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4" name="Rectangle 33"/>
              <p:cNvSpPr/>
              <p:nvPr/>
            </p:nvSpPr>
            <p:spPr bwMode="auto">
              <a:xfrm>
                <a:off x="5237052" y="2645298"/>
                <a:ext cx="945983" cy="2770728"/>
              </a:xfrm>
              <a:prstGeom prst="rect">
                <a:avLst/>
              </a:prstGeom>
              <a:noFill/>
              <a:ln w="19050">
                <a:solidFill>
                  <a:schemeClr val="accent3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grpSp>
            <p:nvGrpSpPr>
              <p:cNvPr id="35" name="Group 34"/>
              <p:cNvGrpSpPr/>
              <p:nvPr/>
            </p:nvGrpSpPr>
            <p:grpSpPr>
              <a:xfrm>
                <a:off x="6487316" y="4301010"/>
                <a:ext cx="617497" cy="650122"/>
                <a:chOff x="5154100" y="3720044"/>
                <a:chExt cx="801662" cy="844018"/>
              </a:xfrm>
            </p:grpSpPr>
            <p:sp>
              <p:nvSpPr>
                <p:cNvPr id="90" name="Oval 89"/>
                <p:cNvSpPr/>
                <p:nvPr/>
              </p:nvSpPr>
              <p:spPr bwMode="auto">
                <a:xfrm>
                  <a:off x="5154100" y="3720044"/>
                  <a:ext cx="801662" cy="844018"/>
                </a:xfrm>
                <a:prstGeom prst="ellipse">
                  <a:avLst/>
                </a:prstGeom>
                <a:noFill/>
                <a:ln w="57150">
                  <a:solidFill>
                    <a:schemeClr val="accent4"/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46637" rIns="0" bIns="46637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  <p:cxnSp>
              <p:nvCxnSpPr>
                <p:cNvPr id="91" name="Straight Connector 90"/>
                <p:cNvCxnSpPr>
                  <a:stCxn id="90" idx="2"/>
                </p:cNvCxnSpPr>
                <p:nvPr/>
              </p:nvCxnSpPr>
              <p:spPr>
                <a:xfrm>
                  <a:off x="5154100" y="4142053"/>
                  <a:ext cx="420662" cy="0"/>
                </a:xfrm>
                <a:prstGeom prst="line">
                  <a:avLst/>
                </a:prstGeom>
                <a:ln w="57150">
                  <a:solidFill>
                    <a:srgbClr val="002050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2" name="Straight Connector 91"/>
                <p:cNvCxnSpPr>
                  <a:endCxn id="90" idx="7"/>
                </p:cNvCxnSpPr>
                <p:nvPr/>
              </p:nvCxnSpPr>
              <p:spPr>
                <a:xfrm flipV="1">
                  <a:off x="5554931" y="3843648"/>
                  <a:ext cx="283430" cy="298405"/>
                </a:xfrm>
                <a:prstGeom prst="line">
                  <a:avLst/>
                </a:prstGeom>
                <a:ln w="57150">
                  <a:solidFill>
                    <a:srgbClr val="002050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6" name="Rectangle 35"/>
              <p:cNvSpPr/>
              <p:nvPr/>
            </p:nvSpPr>
            <p:spPr bwMode="auto">
              <a:xfrm>
                <a:off x="6323073" y="2637721"/>
                <a:ext cx="945983" cy="2770728"/>
              </a:xfrm>
              <a:prstGeom prst="rect">
                <a:avLst/>
              </a:prstGeom>
              <a:noFill/>
              <a:ln w="19050">
                <a:solidFill>
                  <a:schemeClr val="accent3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37" name="Isosceles Triangle 36"/>
              <p:cNvSpPr/>
              <p:nvPr/>
            </p:nvSpPr>
            <p:spPr bwMode="auto">
              <a:xfrm rot="5400000">
                <a:off x="7675271" y="4253898"/>
                <a:ext cx="443006" cy="711197"/>
              </a:xfrm>
              <a:prstGeom prst="triangle">
                <a:avLst/>
              </a:prstGeom>
              <a:solidFill>
                <a:srgbClr val="002050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38" name="Rectangle 37"/>
              <p:cNvSpPr/>
              <p:nvPr/>
            </p:nvSpPr>
            <p:spPr bwMode="auto">
              <a:xfrm>
                <a:off x="7424638" y="2645298"/>
                <a:ext cx="945983" cy="2770728"/>
              </a:xfrm>
              <a:prstGeom prst="rect">
                <a:avLst/>
              </a:prstGeom>
              <a:noFill/>
              <a:ln w="19050">
                <a:solidFill>
                  <a:schemeClr val="accent3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 rot="16200000">
                <a:off x="4865810" y="3159591"/>
                <a:ext cx="1634544" cy="599925"/>
              </a:xfrm>
              <a:prstGeom prst="rect">
                <a:avLst/>
              </a:prstGeom>
              <a:noFill/>
            </p:spPr>
            <p:txBody>
              <a:bodyPr wrap="none" lIns="182880" tIns="146304" rIns="182880" bIns="146304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40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Convolution</a:t>
                </a:r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 rot="16200000">
                <a:off x="6293900" y="3154817"/>
                <a:ext cx="946579" cy="599925"/>
              </a:xfrm>
              <a:prstGeom prst="rect">
                <a:avLst/>
              </a:prstGeom>
              <a:noFill/>
            </p:spPr>
            <p:txBody>
              <a:bodyPr wrap="none" lIns="182880" tIns="146304" rIns="182880" bIns="146304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400" dirty="0" err="1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ReLU</a:t>
                </a:r>
                <a:endPara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41" name="TextBox 40"/>
              <p:cNvSpPr txBox="1"/>
              <p:nvPr/>
            </p:nvSpPr>
            <p:spPr>
              <a:xfrm rot="16200000">
                <a:off x="7311003" y="3169228"/>
                <a:ext cx="1187430" cy="599925"/>
              </a:xfrm>
              <a:prstGeom prst="rect">
                <a:avLst/>
              </a:prstGeom>
              <a:noFill/>
            </p:spPr>
            <p:txBody>
              <a:bodyPr wrap="none" lIns="182880" tIns="146304" rIns="182880" bIns="146304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40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Pooling</a:t>
                </a:r>
              </a:p>
            </p:txBody>
          </p:sp>
          <p:grpSp>
            <p:nvGrpSpPr>
              <p:cNvPr id="42" name="Group 41"/>
              <p:cNvGrpSpPr/>
              <p:nvPr/>
            </p:nvGrpSpPr>
            <p:grpSpPr>
              <a:xfrm>
                <a:off x="3231671" y="4301946"/>
                <a:ext cx="622013" cy="654878"/>
                <a:chOff x="4740385" y="3954462"/>
                <a:chExt cx="487252" cy="512996"/>
              </a:xfrm>
            </p:grpSpPr>
            <p:sp>
              <p:nvSpPr>
                <p:cNvPr id="87" name="Oval 86"/>
                <p:cNvSpPr/>
                <p:nvPr/>
              </p:nvSpPr>
              <p:spPr bwMode="auto">
                <a:xfrm>
                  <a:off x="4740385" y="3954462"/>
                  <a:ext cx="487252" cy="512996"/>
                </a:xfrm>
                <a:prstGeom prst="ellipse">
                  <a:avLst/>
                </a:prstGeom>
                <a:noFill/>
                <a:ln w="57150">
                  <a:solidFill>
                    <a:schemeClr val="accent4"/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46637" rIns="0" bIns="46637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  <p:cxnSp>
              <p:nvCxnSpPr>
                <p:cNvPr id="88" name="Straight Connector 87"/>
                <p:cNvCxnSpPr>
                  <a:stCxn id="87" idx="1"/>
                  <a:endCxn id="87" idx="5"/>
                </p:cNvCxnSpPr>
                <p:nvPr/>
              </p:nvCxnSpPr>
              <p:spPr>
                <a:xfrm>
                  <a:off x="4811741" y="4029589"/>
                  <a:ext cx="344540" cy="362742"/>
                </a:xfrm>
                <a:prstGeom prst="line">
                  <a:avLst/>
                </a:prstGeom>
                <a:ln w="57150">
                  <a:solidFill>
                    <a:srgbClr val="002050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" name="Straight Connector 88"/>
                <p:cNvCxnSpPr>
                  <a:stCxn id="87" idx="7"/>
                  <a:endCxn id="87" idx="3"/>
                </p:cNvCxnSpPr>
                <p:nvPr/>
              </p:nvCxnSpPr>
              <p:spPr>
                <a:xfrm flipH="1">
                  <a:off x="4811741" y="4029589"/>
                  <a:ext cx="344540" cy="362742"/>
                </a:xfrm>
                <a:prstGeom prst="line">
                  <a:avLst/>
                </a:prstGeom>
                <a:ln w="57150">
                  <a:solidFill>
                    <a:srgbClr val="002050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3" name="Rectangle 42"/>
              <p:cNvSpPr/>
              <p:nvPr/>
            </p:nvSpPr>
            <p:spPr bwMode="auto">
              <a:xfrm>
                <a:off x="3093940" y="2652874"/>
                <a:ext cx="945983" cy="2770728"/>
              </a:xfrm>
              <a:prstGeom prst="rect">
                <a:avLst/>
              </a:prstGeom>
              <a:noFill/>
              <a:ln w="19050">
                <a:solidFill>
                  <a:schemeClr val="accent3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grpSp>
            <p:nvGrpSpPr>
              <p:cNvPr id="44" name="Group 43"/>
              <p:cNvGrpSpPr/>
              <p:nvPr/>
            </p:nvGrpSpPr>
            <p:grpSpPr>
              <a:xfrm>
                <a:off x="4344204" y="4308586"/>
                <a:ext cx="617497" cy="650122"/>
                <a:chOff x="5154100" y="3720044"/>
                <a:chExt cx="801662" cy="844018"/>
              </a:xfrm>
            </p:grpSpPr>
            <p:sp>
              <p:nvSpPr>
                <p:cNvPr id="84" name="Oval 83"/>
                <p:cNvSpPr/>
                <p:nvPr/>
              </p:nvSpPr>
              <p:spPr bwMode="auto">
                <a:xfrm>
                  <a:off x="5154100" y="3720044"/>
                  <a:ext cx="801662" cy="844018"/>
                </a:xfrm>
                <a:prstGeom prst="ellipse">
                  <a:avLst/>
                </a:prstGeom>
                <a:noFill/>
                <a:ln w="57150">
                  <a:solidFill>
                    <a:schemeClr val="accent4"/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46637" rIns="0" bIns="46637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  <p:cxnSp>
              <p:nvCxnSpPr>
                <p:cNvPr id="85" name="Straight Connector 84"/>
                <p:cNvCxnSpPr>
                  <a:stCxn id="84" idx="2"/>
                </p:cNvCxnSpPr>
                <p:nvPr/>
              </p:nvCxnSpPr>
              <p:spPr>
                <a:xfrm>
                  <a:off x="5154100" y="4142053"/>
                  <a:ext cx="420662" cy="0"/>
                </a:xfrm>
                <a:prstGeom prst="line">
                  <a:avLst/>
                </a:prstGeom>
                <a:ln w="57150">
                  <a:solidFill>
                    <a:srgbClr val="002050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6" name="Straight Connector 85"/>
                <p:cNvCxnSpPr>
                  <a:endCxn id="84" idx="7"/>
                </p:cNvCxnSpPr>
                <p:nvPr/>
              </p:nvCxnSpPr>
              <p:spPr>
                <a:xfrm flipV="1">
                  <a:off x="5554931" y="3843648"/>
                  <a:ext cx="283430" cy="298405"/>
                </a:xfrm>
                <a:prstGeom prst="line">
                  <a:avLst/>
                </a:prstGeom>
                <a:ln w="57150">
                  <a:solidFill>
                    <a:srgbClr val="002050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5" name="Rectangle 44"/>
              <p:cNvSpPr/>
              <p:nvPr/>
            </p:nvSpPr>
            <p:spPr bwMode="auto">
              <a:xfrm>
                <a:off x="4179962" y="2645298"/>
                <a:ext cx="945983" cy="2770728"/>
              </a:xfrm>
              <a:prstGeom prst="rect">
                <a:avLst/>
              </a:prstGeom>
              <a:noFill/>
              <a:ln w="19050">
                <a:solidFill>
                  <a:schemeClr val="accent3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46" name="TextBox 45"/>
              <p:cNvSpPr txBox="1"/>
              <p:nvPr/>
            </p:nvSpPr>
            <p:spPr>
              <a:xfrm rot="16200000">
                <a:off x="2722699" y="3167167"/>
                <a:ext cx="1634544" cy="599925"/>
              </a:xfrm>
              <a:prstGeom prst="rect">
                <a:avLst/>
              </a:prstGeom>
              <a:noFill/>
            </p:spPr>
            <p:txBody>
              <a:bodyPr wrap="none" lIns="182880" tIns="146304" rIns="182880" bIns="146304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40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Convolution</a:t>
                </a:r>
              </a:p>
            </p:txBody>
          </p:sp>
          <p:sp>
            <p:nvSpPr>
              <p:cNvPr id="47" name="TextBox 46"/>
              <p:cNvSpPr txBox="1"/>
              <p:nvPr/>
            </p:nvSpPr>
            <p:spPr>
              <a:xfrm rot="16200000">
                <a:off x="4150788" y="3162395"/>
                <a:ext cx="946579" cy="599925"/>
              </a:xfrm>
              <a:prstGeom prst="rect">
                <a:avLst/>
              </a:prstGeom>
              <a:noFill/>
            </p:spPr>
            <p:txBody>
              <a:bodyPr wrap="none" lIns="182880" tIns="146304" rIns="182880" bIns="146304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400" dirty="0" err="1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ReLU</a:t>
                </a:r>
                <a:endPara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  <p:grpSp>
            <p:nvGrpSpPr>
              <p:cNvPr id="48" name="Group 47"/>
              <p:cNvGrpSpPr/>
              <p:nvPr/>
            </p:nvGrpSpPr>
            <p:grpSpPr>
              <a:xfrm>
                <a:off x="8632599" y="4280605"/>
                <a:ext cx="622013" cy="654878"/>
                <a:chOff x="4740385" y="3954462"/>
                <a:chExt cx="487252" cy="512996"/>
              </a:xfrm>
            </p:grpSpPr>
            <p:sp>
              <p:nvSpPr>
                <p:cNvPr id="81" name="Oval 80"/>
                <p:cNvSpPr/>
                <p:nvPr/>
              </p:nvSpPr>
              <p:spPr bwMode="auto">
                <a:xfrm>
                  <a:off x="4740385" y="3954462"/>
                  <a:ext cx="487252" cy="512996"/>
                </a:xfrm>
                <a:prstGeom prst="ellipse">
                  <a:avLst/>
                </a:prstGeom>
                <a:noFill/>
                <a:ln w="57150">
                  <a:solidFill>
                    <a:schemeClr val="accent4"/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46637" rIns="0" bIns="46637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  <p:cxnSp>
              <p:nvCxnSpPr>
                <p:cNvPr id="82" name="Straight Connector 81"/>
                <p:cNvCxnSpPr>
                  <a:stCxn id="81" idx="1"/>
                  <a:endCxn id="81" idx="5"/>
                </p:cNvCxnSpPr>
                <p:nvPr/>
              </p:nvCxnSpPr>
              <p:spPr>
                <a:xfrm>
                  <a:off x="4811741" y="4029589"/>
                  <a:ext cx="344540" cy="362742"/>
                </a:xfrm>
                <a:prstGeom prst="line">
                  <a:avLst/>
                </a:prstGeom>
                <a:ln w="57150">
                  <a:solidFill>
                    <a:srgbClr val="002050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Straight Connector 82"/>
                <p:cNvCxnSpPr>
                  <a:stCxn id="81" idx="7"/>
                  <a:endCxn id="81" idx="3"/>
                </p:cNvCxnSpPr>
                <p:nvPr/>
              </p:nvCxnSpPr>
              <p:spPr>
                <a:xfrm flipH="1">
                  <a:off x="4811741" y="4029589"/>
                  <a:ext cx="344540" cy="362742"/>
                </a:xfrm>
                <a:prstGeom prst="line">
                  <a:avLst/>
                </a:prstGeom>
                <a:ln w="57150">
                  <a:solidFill>
                    <a:srgbClr val="002050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9" name="Rectangle 48"/>
              <p:cNvSpPr/>
              <p:nvPr/>
            </p:nvSpPr>
            <p:spPr bwMode="auto">
              <a:xfrm>
                <a:off x="8494868" y="2631534"/>
                <a:ext cx="945983" cy="2770728"/>
              </a:xfrm>
              <a:prstGeom prst="rect">
                <a:avLst/>
              </a:prstGeom>
              <a:noFill/>
              <a:ln w="19050">
                <a:solidFill>
                  <a:schemeClr val="accent3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grpSp>
            <p:nvGrpSpPr>
              <p:cNvPr id="50" name="Group 49"/>
              <p:cNvGrpSpPr/>
              <p:nvPr/>
            </p:nvGrpSpPr>
            <p:grpSpPr>
              <a:xfrm>
                <a:off x="9745132" y="4287246"/>
                <a:ext cx="617497" cy="650122"/>
                <a:chOff x="5154100" y="3720044"/>
                <a:chExt cx="801662" cy="844018"/>
              </a:xfrm>
            </p:grpSpPr>
            <p:sp>
              <p:nvSpPr>
                <p:cNvPr id="78" name="Oval 77"/>
                <p:cNvSpPr/>
                <p:nvPr/>
              </p:nvSpPr>
              <p:spPr bwMode="auto">
                <a:xfrm>
                  <a:off x="5154100" y="3720044"/>
                  <a:ext cx="801662" cy="844018"/>
                </a:xfrm>
                <a:prstGeom prst="ellipse">
                  <a:avLst/>
                </a:prstGeom>
                <a:noFill/>
                <a:ln w="57150">
                  <a:solidFill>
                    <a:schemeClr val="accent4"/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46637" rIns="0" bIns="46637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  <p:cxnSp>
              <p:nvCxnSpPr>
                <p:cNvPr id="79" name="Straight Connector 78"/>
                <p:cNvCxnSpPr>
                  <a:stCxn id="78" idx="2"/>
                </p:cNvCxnSpPr>
                <p:nvPr/>
              </p:nvCxnSpPr>
              <p:spPr>
                <a:xfrm>
                  <a:off x="5154100" y="4142053"/>
                  <a:ext cx="420662" cy="0"/>
                </a:xfrm>
                <a:prstGeom prst="line">
                  <a:avLst/>
                </a:prstGeom>
                <a:ln w="57150">
                  <a:solidFill>
                    <a:srgbClr val="002050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0" name="Straight Connector 79"/>
                <p:cNvCxnSpPr>
                  <a:endCxn id="78" idx="7"/>
                </p:cNvCxnSpPr>
                <p:nvPr/>
              </p:nvCxnSpPr>
              <p:spPr>
                <a:xfrm flipV="1">
                  <a:off x="5554931" y="3843648"/>
                  <a:ext cx="283430" cy="298405"/>
                </a:xfrm>
                <a:prstGeom prst="line">
                  <a:avLst/>
                </a:prstGeom>
                <a:ln w="57150">
                  <a:solidFill>
                    <a:srgbClr val="002050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1" name="Rectangle 50"/>
              <p:cNvSpPr/>
              <p:nvPr/>
            </p:nvSpPr>
            <p:spPr bwMode="auto">
              <a:xfrm>
                <a:off x="9580889" y="2623957"/>
                <a:ext cx="945983" cy="2770728"/>
              </a:xfrm>
              <a:prstGeom prst="rect">
                <a:avLst/>
              </a:prstGeom>
              <a:noFill/>
              <a:ln w="19050">
                <a:solidFill>
                  <a:schemeClr val="accent3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52" name="Isosceles Triangle 51"/>
              <p:cNvSpPr/>
              <p:nvPr/>
            </p:nvSpPr>
            <p:spPr bwMode="auto">
              <a:xfrm rot="5400000">
                <a:off x="10933087" y="4240134"/>
                <a:ext cx="443006" cy="711197"/>
              </a:xfrm>
              <a:prstGeom prst="triangle">
                <a:avLst/>
              </a:prstGeom>
              <a:solidFill>
                <a:srgbClr val="002050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53" name="Rectangle 52"/>
              <p:cNvSpPr/>
              <p:nvPr/>
            </p:nvSpPr>
            <p:spPr bwMode="auto">
              <a:xfrm>
                <a:off x="10682454" y="2631534"/>
                <a:ext cx="945983" cy="2770728"/>
              </a:xfrm>
              <a:prstGeom prst="rect">
                <a:avLst/>
              </a:prstGeom>
              <a:noFill/>
              <a:ln w="19050">
                <a:solidFill>
                  <a:schemeClr val="accent3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54" name="TextBox 53"/>
              <p:cNvSpPr txBox="1"/>
              <p:nvPr/>
            </p:nvSpPr>
            <p:spPr>
              <a:xfrm rot="16200000">
                <a:off x="8123626" y="3145826"/>
                <a:ext cx="1634544" cy="599925"/>
              </a:xfrm>
              <a:prstGeom prst="rect">
                <a:avLst/>
              </a:prstGeom>
              <a:noFill/>
            </p:spPr>
            <p:txBody>
              <a:bodyPr wrap="none" lIns="182880" tIns="146304" rIns="182880" bIns="146304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40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Convolution</a:t>
                </a:r>
              </a:p>
            </p:txBody>
          </p:sp>
          <p:sp>
            <p:nvSpPr>
              <p:cNvPr id="55" name="TextBox 54"/>
              <p:cNvSpPr txBox="1"/>
              <p:nvPr/>
            </p:nvSpPr>
            <p:spPr>
              <a:xfrm rot="16200000">
                <a:off x="9551716" y="3141054"/>
                <a:ext cx="946579" cy="599925"/>
              </a:xfrm>
              <a:prstGeom prst="rect">
                <a:avLst/>
              </a:prstGeom>
              <a:noFill/>
            </p:spPr>
            <p:txBody>
              <a:bodyPr wrap="none" lIns="182880" tIns="146304" rIns="182880" bIns="146304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400" dirty="0" err="1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ReLU</a:t>
                </a:r>
                <a:endPara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56" name="TextBox 55"/>
              <p:cNvSpPr txBox="1"/>
              <p:nvPr/>
            </p:nvSpPr>
            <p:spPr>
              <a:xfrm rot="16200000">
                <a:off x="10568819" y="3155463"/>
                <a:ext cx="1187430" cy="599925"/>
              </a:xfrm>
              <a:prstGeom prst="rect">
                <a:avLst/>
              </a:prstGeom>
              <a:noFill/>
            </p:spPr>
            <p:txBody>
              <a:bodyPr wrap="none" lIns="182880" tIns="146304" rIns="182880" bIns="146304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40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Pooling</a:t>
                </a:r>
              </a:p>
            </p:txBody>
          </p:sp>
        </p:grpSp>
        <p:pic>
          <p:nvPicPr>
            <p:cNvPr id="96" name="Picture 9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100874" y="2832476"/>
              <a:ext cx="653906" cy="652500"/>
            </a:xfrm>
            <a:prstGeom prst="rect">
              <a:avLst/>
            </a:prstGeom>
          </p:spPr>
        </p:pic>
        <p:pic>
          <p:nvPicPr>
            <p:cNvPr id="97" name="Picture 9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098799" y="4629864"/>
              <a:ext cx="653906" cy="652500"/>
            </a:xfrm>
            <a:prstGeom prst="rect">
              <a:avLst/>
            </a:prstGeom>
          </p:spPr>
        </p:pic>
        <p:pic>
          <p:nvPicPr>
            <p:cNvPr id="98" name="Picture 9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098799" y="3755551"/>
              <a:ext cx="653906" cy="6525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66169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594294"/>
          </a:xfrm>
        </p:spPr>
        <p:txBody>
          <a:bodyPr>
            <a:normAutofit/>
          </a:bodyPr>
          <a:lstStyle/>
          <a:p>
            <a:r>
              <a:rPr lang="en-US" sz="3200" b="1" dirty="0" smtClean="0">
                <a:solidFill>
                  <a:schemeClr val="accent5">
                    <a:lumMod val="50000"/>
                  </a:schemeClr>
                </a:solidFill>
                <a:latin typeface="Constantia" panose="02030602050306030303" pitchFamily="18" charset="0"/>
              </a:rPr>
              <a:t>FULLY CONNECTED LAYER</a:t>
            </a:r>
            <a:endParaRPr lang="en-US" sz="3200" b="1" dirty="0">
              <a:solidFill>
                <a:schemeClr val="accent5">
                  <a:lumMod val="50000"/>
                </a:schemeClr>
              </a:solidFill>
              <a:latin typeface="Constantia" panose="02030602050306030303" pitchFamily="18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0" y="594294"/>
            <a:ext cx="12192000" cy="0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/>
          <p:cNvSpPr txBox="1">
            <a:spLocks/>
          </p:cNvSpPr>
          <p:nvPr/>
        </p:nvSpPr>
        <p:spPr>
          <a:xfrm>
            <a:off x="0" y="6409009"/>
            <a:ext cx="4925684" cy="448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dirty="0" smtClean="0">
                <a:latin typeface="Constantia" panose="02030602050306030303" pitchFamily="18" charset="0"/>
              </a:rPr>
              <a:t>Graph Convolution Network (GCN)</a:t>
            </a:r>
            <a:endParaRPr lang="en-US" sz="2000" dirty="0">
              <a:latin typeface="Constantia" panose="02030602050306030303" pitchFamily="18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0" y="6483404"/>
            <a:ext cx="12192000" cy="0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/>
          <p:cNvSpPr txBox="1">
            <a:spLocks/>
          </p:cNvSpPr>
          <p:nvPr/>
        </p:nvSpPr>
        <p:spPr>
          <a:xfrm>
            <a:off x="9347200" y="6409009"/>
            <a:ext cx="2844799" cy="448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 smtClean="0">
                <a:latin typeface="Constantia" panose="02030602050306030303" pitchFamily="18" charset="0"/>
              </a:rPr>
              <a:t>CNN Architecture</a:t>
            </a:r>
            <a:endParaRPr lang="en-US" sz="2000" dirty="0">
              <a:latin typeface="Constantia" panose="02030602050306030303" pitchFamily="18" charset="0"/>
            </a:endParaRPr>
          </a:p>
        </p:txBody>
      </p:sp>
      <p:sp>
        <p:nvSpPr>
          <p:cNvPr id="102" name="Title 1"/>
          <p:cNvSpPr txBox="1">
            <a:spLocks/>
          </p:cNvSpPr>
          <p:nvPr/>
        </p:nvSpPr>
        <p:spPr>
          <a:xfrm>
            <a:off x="5588099" y="6399125"/>
            <a:ext cx="3298524" cy="448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dirty="0" smtClean="0">
                <a:latin typeface="Constantia" panose="02030602050306030303" pitchFamily="18" charset="0"/>
              </a:rPr>
              <a:t>Source: Brandon Rohrer</a:t>
            </a:r>
            <a:endParaRPr lang="en-US" sz="2000" dirty="0">
              <a:latin typeface="Constantia" panose="02030602050306030303" pitchFamily="18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1544601" y="1456688"/>
            <a:ext cx="9102799" cy="3944625"/>
            <a:chOff x="1930717" y="1421642"/>
            <a:chExt cx="9102799" cy="3944625"/>
          </a:xfrm>
        </p:grpSpPr>
        <p:grpSp>
          <p:nvGrpSpPr>
            <p:cNvPr id="11" name="Group 10"/>
            <p:cNvGrpSpPr/>
            <p:nvPr/>
          </p:nvGrpSpPr>
          <p:grpSpPr>
            <a:xfrm>
              <a:off x="1930717" y="1457905"/>
              <a:ext cx="1886140" cy="3841050"/>
              <a:chOff x="2560637" y="2201862"/>
              <a:chExt cx="1886140" cy="3841050"/>
            </a:xfrm>
          </p:grpSpPr>
          <p:cxnSp>
            <p:nvCxnSpPr>
              <p:cNvPr id="78" name="Straight Arrow Connector 77"/>
              <p:cNvCxnSpPr/>
              <p:nvPr/>
            </p:nvCxnSpPr>
            <p:spPr>
              <a:xfrm>
                <a:off x="3395191" y="4081563"/>
                <a:ext cx="533400" cy="0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79" name="Picture 78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62712" y="2802787"/>
                <a:ext cx="653906" cy="652500"/>
              </a:xfrm>
              <a:prstGeom prst="rect">
                <a:avLst/>
              </a:prstGeom>
            </p:spPr>
          </p:pic>
          <p:pic>
            <p:nvPicPr>
              <p:cNvPr id="80" name="Picture 79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560637" y="4600175"/>
                <a:ext cx="653906" cy="652500"/>
              </a:xfrm>
              <a:prstGeom prst="rect">
                <a:avLst/>
              </a:prstGeom>
            </p:spPr>
          </p:pic>
          <p:pic>
            <p:nvPicPr>
              <p:cNvPr id="81" name="Picture 80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560637" y="3725862"/>
                <a:ext cx="653906" cy="652500"/>
              </a:xfrm>
              <a:prstGeom prst="rect">
                <a:avLst/>
              </a:prstGeom>
            </p:spPr>
          </p:pic>
          <p:pic>
            <p:nvPicPr>
              <p:cNvPr id="82" name="Picture 81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115464" y="2201862"/>
                <a:ext cx="331313" cy="3841050"/>
              </a:xfrm>
              <a:prstGeom prst="rect">
                <a:avLst/>
              </a:prstGeom>
            </p:spPr>
          </p:pic>
          <p:cxnSp>
            <p:nvCxnSpPr>
              <p:cNvPr id="83" name="Straight Connector 82"/>
              <p:cNvCxnSpPr/>
              <p:nvPr/>
            </p:nvCxnSpPr>
            <p:spPr>
              <a:xfrm flipV="1">
                <a:off x="3214543" y="2201862"/>
                <a:ext cx="900921" cy="600925"/>
              </a:xfrm>
              <a:prstGeom prst="line">
                <a:avLst/>
              </a:prstGeom>
              <a:ln>
                <a:headEnd type="none"/>
                <a:tailEnd type="none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/>
            </p:nvCxnSpPr>
            <p:spPr>
              <a:xfrm>
                <a:off x="3214543" y="3455287"/>
                <a:ext cx="900921" cy="0"/>
              </a:xfrm>
              <a:prstGeom prst="line">
                <a:avLst/>
              </a:prstGeom>
              <a:ln>
                <a:headEnd type="none"/>
                <a:tailEnd type="none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/>
            </p:nvCxnSpPr>
            <p:spPr>
              <a:xfrm flipV="1">
                <a:off x="3214543" y="3455287"/>
                <a:ext cx="898846" cy="270576"/>
              </a:xfrm>
              <a:prstGeom prst="line">
                <a:avLst/>
              </a:prstGeom>
              <a:ln>
                <a:headEnd type="none"/>
                <a:tailEnd type="none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/>
            </p:nvCxnSpPr>
            <p:spPr>
              <a:xfrm>
                <a:off x="3212468" y="4378363"/>
                <a:ext cx="900921" cy="338099"/>
              </a:xfrm>
              <a:prstGeom prst="line">
                <a:avLst/>
              </a:prstGeom>
              <a:ln>
                <a:headEnd type="none"/>
                <a:tailEnd type="none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/>
            </p:nvCxnSpPr>
            <p:spPr>
              <a:xfrm>
                <a:off x="3210393" y="4600175"/>
                <a:ext cx="902996" cy="125887"/>
              </a:xfrm>
              <a:prstGeom prst="line">
                <a:avLst/>
              </a:prstGeom>
              <a:ln>
                <a:headEnd type="none"/>
                <a:tailEnd type="none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/>
            </p:nvCxnSpPr>
            <p:spPr>
              <a:xfrm>
                <a:off x="3210393" y="5252676"/>
                <a:ext cx="902996" cy="790236"/>
              </a:xfrm>
              <a:prstGeom prst="line">
                <a:avLst/>
              </a:prstGeom>
              <a:ln>
                <a:headEnd type="none"/>
                <a:tailEnd type="none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89" name="Straight Arrow Connector 88"/>
              <p:cNvCxnSpPr/>
              <p:nvPr/>
            </p:nvCxnSpPr>
            <p:spPr>
              <a:xfrm>
                <a:off x="3395191" y="4945062"/>
                <a:ext cx="533400" cy="307613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Arrow Connector 89"/>
              <p:cNvCxnSpPr/>
              <p:nvPr/>
            </p:nvCxnSpPr>
            <p:spPr>
              <a:xfrm flipV="1">
                <a:off x="3395191" y="2851737"/>
                <a:ext cx="609600" cy="275058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1" name="Rectangle 90"/>
            <p:cNvSpPr/>
            <p:nvPr/>
          </p:nvSpPr>
          <p:spPr bwMode="auto">
            <a:xfrm>
              <a:off x="7299716" y="1421642"/>
              <a:ext cx="2047484" cy="394462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92" name="Rectangle 91"/>
            <p:cNvSpPr/>
            <p:nvPr/>
          </p:nvSpPr>
          <p:spPr bwMode="auto">
            <a:xfrm>
              <a:off x="9890516" y="2024251"/>
              <a:ext cx="1143000" cy="11430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rgbClr val="00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8000" b="1" dirty="0">
                  <a:solidFill>
                    <a:schemeClr val="tx1"/>
                  </a:solidFill>
                </a:rPr>
                <a:t>X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93" name="Rectangle 92"/>
            <p:cNvSpPr/>
            <p:nvPr/>
          </p:nvSpPr>
          <p:spPr bwMode="auto">
            <a:xfrm>
              <a:off x="9890516" y="3645130"/>
              <a:ext cx="1143000" cy="1143000"/>
            </a:xfrm>
            <a:prstGeom prst="rect">
              <a:avLst/>
            </a:prstGeom>
            <a:solidFill>
              <a:schemeClr val="tx1"/>
            </a:solidFill>
            <a:ln w="3175">
              <a:solidFill>
                <a:srgbClr val="00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8000" b="1" dirty="0">
                  <a:solidFill>
                    <a:schemeClr val="bg1"/>
                  </a:solidFill>
                </a:rPr>
                <a:t>O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grpSp>
          <p:nvGrpSpPr>
            <p:cNvPr id="94" name="Group 93"/>
            <p:cNvGrpSpPr/>
            <p:nvPr/>
          </p:nvGrpSpPr>
          <p:grpSpPr>
            <a:xfrm>
              <a:off x="7833116" y="2540230"/>
              <a:ext cx="1066800" cy="1371600"/>
              <a:chOff x="5684837" y="3268662"/>
              <a:chExt cx="1066800" cy="1371600"/>
            </a:xfrm>
            <a:solidFill>
              <a:schemeClr val="accent2"/>
            </a:solidFill>
          </p:grpSpPr>
          <p:sp>
            <p:nvSpPr>
              <p:cNvPr id="95" name="Oval 94"/>
              <p:cNvSpPr/>
              <p:nvPr/>
            </p:nvSpPr>
            <p:spPr bwMode="auto">
              <a:xfrm>
                <a:off x="5684837" y="4183062"/>
                <a:ext cx="152400" cy="152400"/>
              </a:xfrm>
              <a:prstGeom prst="ellipse">
                <a:avLst/>
              </a:prstGeom>
              <a:grpFill/>
              <a:ln w="3175">
                <a:solidFill>
                  <a:srgbClr val="00000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96" name="Straight Connector 95"/>
              <p:cNvCxnSpPr>
                <a:stCxn id="103" idx="6"/>
                <a:endCxn id="107" idx="2"/>
              </p:cNvCxnSpPr>
              <p:nvPr/>
            </p:nvCxnSpPr>
            <p:spPr>
              <a:xfrm>
                <a:off x="5837237" y="3344862"/>
                <a:ext cx="762000" cy="381000"/>
              </a:xfrm>
              <a:prstGeom prst="line">
                <a:avLst/>
              </a:prstGeom>
              <a:grpFill/>
              <a:ln>
                <a:solidFill>
                  <a:srgbClr val="00000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>
                <a:stCxn id="104" idx="6"/>
                <a:endCxn id="107" idx="2"/>
              </p:cNvCxnSpPr>
              <p:nvPr/>
            </p:nvCxnSpPr>
            <p:spPr>
              <a:xfrm flipV="1">
                <a:off x="5837237" y="3725862"/>
                <a:ext cx="762000" cy="228600"/>
              </a:xfrm>
              <a:prstGeom prst="line">
                <a:avLst/>
              </a:prstGeom>
              <a:grpFill/>
              <a:ln>
                <a:solidFill>
                  <a:srgbClr val="00000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>
                <a:stCxn id="104" idx="6"/>
                <a:endCxn id="106" idx="2"/>
              </p:cNvCxnSpPr>
              <p:nvPr/>
            </p:nvCxnSpPr>
            <p:spPr>
              <a:xfrm>
                <a:off x="5837237" y="3954462"/>
                <a:ext cx="762000" cy="228600"/>
              </a:xfrm>
              <a:prstGeom prst="line">
                <a:avLst/>
              </a:prstGeom>
              <a:grpFill/>
              <a:ln>
                <a:solidFill>
                  <a:srgbClr val="00000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/>
              <p:cNvCxnSpPr>
                <a:endCxn id="106" idx="2"/>
              </p:cNvCxnSpPr>
              <p:nvPr/>
            </p:nvCxnSpPr>
            <p:spPr>
              <a:xfrm flipV="1">
                <a:off x="5837237" y="4183062"/>
                <a:ext cx="762000" cy="376248"/>
              </a:xfrm>
              <a:prstGeom prst="line">
                <a:avLst/>
              </a:prstGeom>
              <a:grpFill/>
              <a:ln>
                <a:solidFill>
                  <a:srgbClr val="00000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/>
              <p:cNvCxnSpPr>
                <a:stCxn id="103" idx="6"/>
                <a:endCxn id="106" idx="2"/>
              </p:cNvCxnSpPr>
              <p:nvPr/>
            </p:nvCxnSpPr>
            <p:spPr>
              <a:xfrm>
                <a:off x="5837237" y="3344862"/>
                <a:ext cx="762000" cy="838200"/>
              </a:xfrm>
              <a:prstGeom prst="line">
                <a:avLst/>
              </a:prstGeom>
              <a:grpFill/>
              <a:ln>
                <a:solidFill>
                  <a:srgbClr val="00000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/>
              <p:cNvCxnSpPr>
                <a:stCxn id="105" idx="6"/>
                <a:endCxn id="107" idx="2"/>
              </p:cNvCxnSpPr>
              <p:nvPr/>
            </p:nvCxnSpPr>
            <p:spPr>
              <a:xfrm flipV="1">
                <a:off x="5837237" y="3725862"/>
                <a:ext cx="762000" cy="838200"/>
              </a:xfrm>
              <a:prstGeom prst="line">
                <a:avLst/>
              </a:prstGeom>
              <a:grpFill/>
              <a:ln>
                <a:solidFill>
                  <a:srgbClr val="00000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3" name="Oval 102"/>
              <p:cNvSpPr/>
              <p:nvPr/>
            </p:nvSpPr>
            <p:spPr bwMode="auto">
              <a:xfrm>
                <a:off x="5684837" y="3268662"/>
                <a:ext cx="152400" cy="152400"/>
              </a:xfrm>
              <a:prstGeom prst="ellipse">
                <a:avLst/>
              </a:prstGeom>
              <a:grpFill/>
              <a:ln w="3175">
                <a:solidFill>
                  <a:srgbClr val="00000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104" name="Oval 103"/>
              <p:cNvSpPr/>
              <p:nvPr/>
            </p:nvSpPr>
            <p:spPr bwMode="auto">
              <a:xfrm>
                <a:off x="5684837" y="3878262"/>
                <a:ext cx="152400" cy="152400"/>
              </a:xfrm>
              <a:prstGeom prst="ellipse">
                <a:avLst/>
              </a:prstGeom>
              <a:grpFill/>
              <a:ln w="3175">
                <a:solidFill>
                  <a:srgbClr val="00000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105" name="Oval 104"/>
              <p:cNvSpPr/>
              <p:nvPr/>
            </p:nvSpPr>
            <p:spPr bwMode="auto">
              <a:xfrm>
                <a:off x="5684837" y="4487862"/>
                <a:ext cx="152400" cy="152400"/>
              </a:xfrm>
              <a:prstGeom prst="ellipse">
                <a:avLst/>
              </a:prstGeom>
              <a:grpFill/>
              <a:ln w="3175">
                <a:solidFill>
                  <a:srgbClr val="00000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106" name="Oval 105"/>
              <p:cNvSpPr/>
              <p:nvPr/>
            </p:nvSpPr>
            <p:spPr bwMode="auto">
              <a:xfrm>
                <a:off x="6599237" y="4106862"/>
                <a:ext cx="152400" cy="152400"/>
              </a:xfrm>
              <a:prstGeom prst="ellipse">
                <a:avLst/>
              </a:prstGeom>
              <a:grpFill/>
              <a:ln w="3175">
                <a:solidFill>
                  <a:srgbClr val="00000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107" name="Oval 106"/>
              <p:cNvSpPr/>
              <p:nvPr/>
            </p:nvSpPr>
            <p:spPr bwMode="auto">
              <a:xfrm>
                <a:off x="6599237" y="3649662"/>
                <a:ext cx="152400" cy="152400"/>
              </a:xfrm>
              <a:prstGeom prst="ellipse">
                <a:avLst/>
              </a:prstGeom>
              <a:grpFill/>
              <a:ln w="3175">
                <a:solidFill>
                  <a:srgbClr val="00000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108" name="Oval 107"/>
              <p:cNvSpPr/>
              <p:nvPr/>
            </p:nvSpPr>
            <p:spPr bwMode="auto">
              <a:xfrm>
                <a:off x="5684837" y="3573462"/>
                <a:ext cx="152400" cy="152400"/>
              </a:xfrm>
              <a:prstGeom prst="ellipse">
                <a:avLst/>
              </a:prstGeom>
              <a:grpFill/>
              <a:ln w="3175">
                <a:solidFill>
                  <a:srgbClr val="00000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109" name="Straight Connector 108"/>
              <p:cNvCxnSpPr>
                <a:stCxn id="95" idx="6"/>
                <a:endCxn id="106" idx="2"/>
              </p:cNvCxnSpPr>
              <p:nvPr/>
            </p:nvCxnSpPr>
            <p:spPr>
              <a:xfrm flipV="1">
                <a:off x="5837237" y="4183062"/>
                <a:ext cx="762000" cy="76200"/>
              </a:xfrm>
              <a:prstGeom prst="line">
                <a:avLst/>
              </a:prstGeom>
              <a:grpFill/>
              <a:ln>
                <a:solidFill>
                  <a:srgbClr val="00000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/>
              <p:cNvCxnSpPr>
                <a:stCxn id="95" idx="6"/>
                <a:endCxn id="107" idx="2"/>
              </p:cNvCxnSpPr>
              <p:nvPr/>
            </p:nvCxnSpPr>
            <p:spPr>
              <a:xfrm flipV="1">
                <a:off x="5837237" y="3725862"/>
                <a:ext cx="762000" cy="533400"/>
              </a:xfrm>
              <a:prstGeom prst="line">
                <a:avLst/>
              </a:prstGeom>
              <a:grpFill/>
              <a:ln>
                <a:solidFill>
                  <a:srgbClr val="00000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/>
              <p:cNvCxnSpPr>
                <a:stCxn id="108" idx="6"/>
                <a:endCxn id="107" idx="2"/>
              </p:cNvCxnSpPr>
              <p:nvPr/>
            </p:nvCxnSpPr>
            <p:spPr>
              <a:xfrm>
                <a:off x="5837237" y="3649662"/>
                <a:ext cx="762000" cy="76200"/>
              </a:xfrm>
              <a:prstGeom prst="line">
                <a:avLst/>
              </a:prstGeom>
              <a:grpFill/>
              <a:ln>
                <a:solidFill>
                  <a:srgbClr val="00000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/>
              <p:cNvCxnSpPr>
                <a:stCxn id="108" idx="6"/>
                <a:endCxn id="106" idx="2"/>
              </p:cNvCxnSpPr>
              <p:nvPr/>
            </p:nvCxnSpPr>
            <p:spPr>
              <a:xfrm>
                <a:off x="5837237" y="3649662"/>
                <a:ext cx="762000" cy="533400"/>
              </a:xfrm>
              <a:prstGeom prst="line">
                <a:avLst/>
              </a:prstGeom>
              <a:grpFill/>
              <a:ln>
                <a:solidFill>
                  <a:srgbClr val="00000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13" name="Straight Arrow Connector 112"/>
            <p:cNvCxnSpPr/>
            <p:nvPr/>
          </p:nvCxnSpPr>
          <p:spPr>
            <a:xfrm flipV="1">
              <a:off x="4321528" y="3302230"/>
              <a:ext cx="2627912" cy="1"/>
            </a:xfrm>
            <a:prstGeom prst="straightConnector1">
              <a:avLst/>
            </a:prstGeom>
            <a:ln w="76200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22805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594294"/>
          </a:xfrm>
        </p:spPr>
        <p:txBody>
          <a:bodyPr>
            <a:normAutofit/>
          </a:bodyPr>
          <a:lstStyle/>
          <a:p>
            <a:r>
              <a:rPr lang="en-US" sz="3200" b="1" dirty="0" smtClean="0">
                <a:solidFill>
                  <a:schemeClr val="accent5">
                    <a:lumMod val="50000"/>
                  </a:schemeClr>
                </a:solidFill>
                <a:latin typeface="Constantia" panose="02030602050306030303" pitchFamily="18" charset="0"/>
              </a:rPr>
              <a:t>CNN FULL STACK</a:t>
            </a:r>
            <a:endParaRPr lang="en-US" sz="3200" b="1" dirty="0">
              <a:solidFill>
                <a:schemeClr val="accent5">
                  <a:lumMod val="50000"/>
                </a:schemeClr>
              </a:solidFill>
              <a:latin typeface="Constantia" panose="02030602050306030303" pitchFamily="18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0" y="594294"/>
            <a:ext cx="12192000" cy="0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/>
          <p:cNvSpPr txBox="1">
            <a:spLocks/>
          </p:cNvSpPr>
          <p:nvPr/>
        </p:nvSpPr>
        <p:spPr>
          <a:xfrm>
            <a:off x="0" y="6409009"/>
            <a:ext cx="4925684" cy="448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dirty="0" smtClean="0">
                <a:latin typeface="Constantia" panose="02030602050306030303" pitchFamily="18" charset="0"/>
              </a:rPr>
              <a:t>Graph Convolution Network (GCN)</a:t>
            </a:r>
            <a:endParaRPr lang="en-US" sz="2000" dirty="0">
              <a:latin typeface="Constantia" panose="02030602050306030303" pitchFamily="18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0" y="6483404"/>
            <a:ext cx="12192000" cy="0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/>
          <p:cNvSpPr txBox="1">
            <a:spLocks/>
          </p:cNvSpPr>
          <p:nvPr/>
        </p:nvSpPr>
        <p:spPr>
          <a:xfrm>
            <a:off x="9347200" y="6409009"/>
            <a:ext cx="2844799" cy="448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 smtClean="0">
                <a:latin typeface="Constantia" panose="02030602050306030303" pitchFamily="18" charset="0"/>
              </a:rPr>
              <a:t>CNN Architecture</a:t>
            </a:r>
            <a:endParaRPr lang="en-US" sz="2000" dirty="0">
              <a:latin typeface="Constantia" panose="02030602050306030303" pitchFamily="18" charset="0"/>
            </a:endParaRPr>
          </a:p>
        </p:txBody>
      </p:sp>
      <p:sp>
        <p:nvSpPr>
          <p:cNvPr id="102" name="Title 1"/>
          <p:cNvSpPr txBox="1">
            <a:spLocks/>
          </p:cNvSpPr>
          <p:nvPr/>
        </p:nvSpPr>
        <p:spPr>
          <a:xfrm>
            <a:off x="5588099" y="6399125"/>
            <a:ext cx="3298524" cy="448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dirty="0" smtClean="0">
                <a:latin typeface="Constantia" panose="02030602050306030303" pitchFamily="18" charset="0"/>
              </a:rPr>
              <a:t>Source: Brandon Rohrer</a:t>
            </a:r>
            <a:endParaRPr lang="en-US" sz="2000" dirty="0">
              <a:latin typeface="Constantia" panose="02030602050306030303" pitchFamily="18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218358" y="614725"/>
            <a:ext cx="11755284" cy="3350326"/>
            <a:chOff x="266174" y="2021456"/>
            <a:chExt cx="11755284" cy="3350326"/>
          </a:xfrm>
        </p:grpSpPr>
        <p:pic>
          <p:nvPicPr>
            <p:cNvPr id="60" name="Picture 5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6174" y="3008135"/>
              <a:ext cx="1371600" cy="1329792"/>
            </a:xfrm>
            <a:prstGeom prst="rect">
              <a:avLst/>
            </a:prstGeom>
          </p:spPr>
        </p:pic>
        <p:cxnSp>
          <p:nvCxnSpPr>
            <p:cNvPr id="61" name="Straight Arrow Connector 60"/>
            <p:cNvCxnSpPr/>
            <p:nvPr/>
          </p:nvCxnSpPr>
          <p:spPr>
            <a:xfrm flipV="1">
              <a:off x="1722437" y="3663123"/>
              <a:ext cx="304800" cy="9908"/>
            </a:xfrm>
            <a:prstGeom prst="straightConnector1">
              <a:avLst/>
            </a:prstGeom>
            <a:ln w="76200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2" name="Group 61"/>
            <p:cNvGrpSpPr/>
            <p:nvPr/>
          </p:nvGrpSpPr>
          <p:grpSpPr>
            <a:xfrm>
              <a:off x="3887743" y="3914954"/>
              <a:ext cx="507382" cy="534190"/>
              <a:chOff x="4740385" y="3954462"/>
              <a:chExt cx="487252" cy="512996"/>
            </a:xfrm>
          </p:grpSpPr>
          <p:sp>
            <p:nvSpPr>
              <p:cNvPr id="63" name="Oval 62"/>
              <p:cNvSpPr/>
              <p:nvPr/>
            </p:nvSpPr>
            <p:spPr bwMode="auto">
              <a:xfrm>
                <a:off x="4740385" y="3954462"/>
                <a:ext cx="487252" cy="512996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64" name="Straight Connector 63"/>
              <p:cNvCxnSpPr>
                <a:stCxn id="63" idx="1"/>
                <a:endCxn id="63" idx="5"/>
              </p:cNvCxnSpPr>
              <p:nvPr/>
            </p:nvCxnSpPr>
            <p:spPr>
              <a:xfrm>
                <a:off x="4811741" y="4029589"/>
                <a:ext cx="344540" cy="362742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>
                <a:stCxn id="63" idx="7"/>
                <a:endCxn id="63" idx="3"/>
              </p:cNvCxnSpPr>
              <p:nvPr/>
            </p:nvCxnSpPr>
            <p:spPr>
              <a:xfrm flipH="1">
                <a:off x="4811741" y="4029589"/>
                <a:ext cx="344540" cy="362742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6" name="Rectangle 65"/>
            <p:cNvSpPr/>
            <p:nvPr/>
          </p:nvSpPr>
          <p:spPr bwMode="auto">
            <a:xfrm>
              <a:off x="3775395" y="2569790"/>
              <a:ext cx="771648" cy="226011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grpSp>
          <p:nvGrpSpPr>
            <p:cNvPr id="67" name="Group 66"/>
            <p:cNvGrpSpPr/>
            <p:nvPr/>
          </p:nvGrpSpPr>
          <p:grpSpPr>
            <a:xfrm>
              <a:off x="4795247" y="3920371"/>
              <a:ext cx="503698" cy="530311"/>
              <a:chOff x="5154100" y="3720044"/>
              <a:chExt cx="801662" cy="844018"/>
            </a:xfrm>
          </p:grpSpPr>
          <p:sp>
            <p:nvSpPr>
              <p:cNvPr id="68" name="Oval 67"/>
              <p:cNvSpPr/>
              <p:nvPr/>
            </p:nvSpPr>
            <p:spPr bwMode="auto">
              <a:xfrm>
                <a:off x="5154100" y="3720044"/>
                <a:ext cx="801662" cy="844018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69" name="Straight Connector 68"/>
              <p:cNvCxnSpPr>
                <a:stCxn id="68" idx="2"/>
              </p:cNvCxnSpPr>
              <p:nvPr/>
            </p:nvCxnSpPr>
            <p:spPr>
              <a:xfrm>
                <a:off x="5154100" y="4142053"/>
                <a:ext cx="420662" cy="0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>
                <a:endCxn id="68" idx="7"/>
              </p:cNvCxnSpPr>
              <p:nvPr/>
            </p:nvCxnSpPr>
            <p:spPr>
              <a:xfrm flipV="1">
                <a:off x="5554931" y="3843648"/>
                <a:ext cx="283430" cy="298405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1" name="Rectangle 70"/>
            <p:cNvSpPr/>
            <p:nvPr/>
          </p:nvSpPr>
          <p:spPr bwMode="auto">
            <a:xfrm>
              <a:off x="4661272" y="2563609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72" name="Isosceles Triangle 71"/>
            <p:cNvSpPr/>
            <p:nvPr/>
          </p:nvSpPr>
          <p:spPr bwMode="auto">
            <a:xfrm rot="5400000">
              <a:off x="5764274" y="3881941"/>
              <a:ext cx="361364" cy="580130"/>
            </a:xfrm>
            <a:prstGeom prst="triangle">
              <a:avLst/>
            </a:prstGeom>
            <a:solidFill>
              <a:srgbClr val="002050"/>
            </a:solidFill>
            <a:ln w="3175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73" name="Rectangle 72"/>
            <p:cNvSpPr/>
            <p:nvPr/>
          </p:nvSpPr>
          <p:spPr bwMode="auto">
            <a:xfrm>
              <a:off x="5559830" y="2569790"/>
              <a:ext cx="771648" cy="2260110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 rot="16200000">
              <a:off x="3472569" y="2989304"/>
              <a:ext cx="1333314" cy="4893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Convolution</a:t>
              </a:r>
            </a:p>
          </p:txBody>
        </p:sp>
        <p:sp>
          <p:nvSpPr>
            <p:cNvPr id="75" name="TextBox 74"/>
            <p:cNvSpPr txBox="1"/>
            <p:nvPr/>
          </p:nvSpPr>
          <p:spPr>
            <a:xfrm rot="16200000">
              <a:off x="4637476" y="2985410"/>
              <a:ext cx="772134" cy="4893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ReLU</a:t>
              </a:r>
              <a:endPara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76" name="TextBox 75"/>
            <p:cNvSpPr txBox="1"/>
            <p:nvPr/>
          </p:nvSpPr>
          <p:spPr>
            <a:xfrm rot="16200000">
              <a:off x="5467137" y="2997165"/>
              <a:ext cx="968598" cy="4893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Pooling</a:t>
              </a:r>
            </a:p>
          </p:txBody>
        </p:sp>
        <p:grpSp>
          <p:nvGrpSpPr>
            <p:cNvPr id="77" name="Group 76"/>
            <p:cNvGrpSpPr/>
            <p:nvPr/>
          </p:nvGrpSpPr>
          <p:grpSpPr>
            <a:xfrm>
              <a:off x="2139586" y="3921134"/>
              <a:ext cx="507382" cy="534190"/>
              <a:chOff x="4740385" y="3954462"/>
              <a:chExt cx="487252" cy="512996"/>
            </a:xfrm>
          </p:grpSpPr>
          <p:sp>
            <p:nvSpPr>
              <p:cNvPr id="99" name="Oval 98"/>
              <p:cNvSpPr/>
              <p:nvPr/>
            </p:nvSpPr>
            <p:spPr bwMode="auto">
              <a:xfrm>
                <a:off x="4740385" y="3954462"/>
                <a:ext cx="487252" cy="512996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100" name="Straight Connector 99"/>
              <p:cNvCxnSpPr>
                <a:stCxn id="99" idx="1"/>
                <a:endCxn id="99" idx="5"/>
              </p:cNvCxnSpPr>
              <p:nvPr/>
            </p:nvCxnSpPr>
            <p:spPr>
              <a:xfrm>
                <a:off x="4811741" y="4029589"/>
                <a:ext cx="344540" cy="362742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/>
              <p:cNvCxnSpPr>
                <a:stCxn id="99" idx="7"/>
                <a:endCxn id="99" idx="3"/>
              </p:cNvCxnSpPr>
              <p:nvPr/>
            </p:nvCxnSpPr>
            <p:spPr>
              <a:xfrm flipH="1">
                <a:off x="4811741" y="4029589"/>
                <a:ext cx="344540" cy="362742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3" name="Rectangle 102"/>
            <p:cNvSpPr/>
            <p:nvPr/>
          </p:nvSpPr>
          <p:spPr bwMode="auto">
            <a:xfrm>
              <a:off x="2027237" y="2575970"/>
              <a:ext cx="771648" cy="226011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grpSp>
          <p:nvGrpSpPr>
            <p:cNvPr id="104" name="Group 103"/>
            <p:cNvGrpSpPr/>
            <p:nvPr/>
          </p:nvGrpSpPr>
          <p:grpSpPr>
            <a:xfrm>
              <a:off x="3047090" y="3926550"/>
              <a:ext cx="503698" cy="530311"/>
              <a:chOff x="5154100" y="3720044"/>
              <a:chExt cx="801662" cy="844018"/>
            </a:xfrm>
          </p:grpSpPr>
          <p:sp>
            <p:nvSpPr>
              <p:cNvPr id="105" name="Oval 104"/>
              <p:cNvSpPr/>
              <p:nvPr/>
            </p:nvSpPr>
            <p:spPr bwMode="auto">
              <a:xfrm>
                <a:off x="5154100" y="3720044"/>
                <a:ext cx="801662" cy="844018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106" name="Straight Connector 105"/>
              <p:cNvCxnSpPr>
                <a:stCxn id="105" idx="2"/>
              </p:cNvCxnSpPr>
              <p:nvPr/>
            </p:nvCxnSpPr>
            <p:spPr>
              <a:xfrm>
                <a:off x="5154100" y="4142053"/>
                <a:ext cx="420662" cy="0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/>
              <p:cNvCxnSpPr>
                <a:endCxn id="105" idx="7"/>
              </p:cNvCxnSpPr>
              <p:nvPr/>
            </p:nvCxnSpPr>
            <p:spPr>
              <a:xfrm flipV="1">
                <a:off x="5554931" y="3843648"/>
                <a:ext cx="283430" cy="298405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8" name="Rectangle 107"/>
            <p:cNvSpPr/>
            <p:nvPr/>
          </p:nvSpPr>
          <p:spPr bwMode="auto">
            <a:xfrm>
              <a:off x="2913116" y="2569790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09" name="TextBox 108"/>
            <p:cNvSpPr txBox="1"/>
            <p:nvPr/>
          </p:nvSpPr>
          <p:spPr>
            <a:xfrm rot="16200000">
              <a:off x="1724412" y="2995484"/>
              <a:ext cx="1333314" cy="4893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Convolution</a:t>
              </a:r>
            </a:p>
          </p:txBody>
        </p:sp>
        <p:sp>
          <p:nvSpPr>
            <p:cNvPr id="110" name="TextBox 109"/>
            <p:cNvSpPr txBox="1"/>
            <p:nvPr/>
          </p:nvSpPr>
          <p:spPr>
            <a:xfrm rot="16200000">
              <a:off x="2889318" y="2991591"/>
              <a:ext cx="772134" cy="4893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ReLU</a:t>
              </a:r>
              <a:endPara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  <p:grpSp>
          <p:nvGrpSpPr>
            <p:cNvPr id="111" name="Group 110"/>
            <p:cNvGrpSpPr/>
            <p:nvPr/>
          </p:nvGrpSpPr>
          <p:grpSpPr>
            <a:xfrm>
              <a:off x="6545176" y="3903726"/>
              <a:ext cx="507382" cy="534190"/>
              <a:chOff x="4740385" y="3954462"/>
              <a:chExt cx="487252" cy="512996"/>
            </a:xfrm>
          </p:grpSpPr>
          <p:sp>
            <p:nvSpPr>
              <p:cNvPr id="112" name="Oval 111"/>
              <p:cNvSpPr/>
              <p:nvPr/>
            </p:nvSpPr>
            <p:spPr bwMode="auto">
              <a:xfrm>
                <a:off x="4740385" y="3954462"/>
                <a:ext cx="487252" cy="512996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113" name="Straight Connector 112"/>
              <p:cNvCxnSpPr>
                <a:stCxn id="112" idx="1"/>
                <a:endCxn id="112" idx="5"/>
              </p:cNvCxnSpPr>
              <p:nvPr/>
            </p:nvCxnSpPr>
            <p:spPr>
              <a:xfrm>
                <a:off x="4811741" y="4029589"/>
                <a:ext cx="344540" cy="362742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/>
              <p:cNvCxnSpPr>
                <a:stCxn id="112" idx="7"/>
                <a:endCxn id="112" idx="3"/>
              </p:cNvCxnSpPr>
              <p:nvPr/>
            </p:nvCxnSpPr>
            <p:spPr>
              <a:xfrm flipH="1">
                <a:off x="4811741" y="4029589"/>
                <a:ext cx="344540" cy="362742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5" name="Rectangle 114"/>
            <p:cNvSpPr/>
            <p:nvPr/>
          </p:nvSpPr>
          <p:spPr bwMode="auto">
            <a:xfrm>
              <a:off x="6432827" y="2558563"/>
              <a:ext cx="771648" cy="226011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grpSp>
          <p:nvGrpSpPr>
            <p:cNvPr id="116" name="Group 115"/>
            <p:cNvGrpSpPr/>
            <p:nvPr/>
          </p:nvGrpSpPr>
          <p:grpSpPr>
            <a:xfrm>
              <a:off x="7452680" y="3909143"/>
              <a:ext cx="503698" cy="530311"/>
              <a:chOff x="5154100" y="3720044"/>
              <a:chExt cx="801662" cy="844018"/>
            </a:xfrm>
          </p:grpSpPr>
          <p:sp>
            <p:nvSpPr>
              <p:cNvPr id="117" name="Oval 116"/>
              <p:cNvSpPr/>
              <p:nvPr/>
            </p:nvSpPr>
            <p:spPr bwMode="auto">
              <a:xfrm>
                <a:off x="5154100" y="3720044"/>
                <a:ext cx="801662" cy="844018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118" name="Straight Connector 117"/>
              <p:cNvCxnSpPr>
                <a:stCxn id="117" idx="2"/>
              </p:cNvCxnSpPr>
              <p:nvPr/>
            </p:nvCxnSpPr>
            <p:spPr>
              <a:xfrm>
                <a:off x="5154100" y="4142053"/>
                <a:ext cx="420662" cy="0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/>
              <p:cNvCxnSpPr>
                <a:endCxn id="117" idx="7"/>
              </p:cNvCxnSpPr>
              <p:nvPr/>
            </p:nvCxnSpPr>
            <p:spPr>
              <a:xfrm flipV="1">
                <a:off x="5554931" y="3843648"/>
                <a:ext cx="283430" cy="298405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0" name="Rectangle 119"/>
            <p:cNvSpPr/>
            <p:nvPr/>
          </p:nvSpPr>
          <p:spPr bwMode="auto">
            <a:xfrm>
              <a:off x="7318705" y="2552382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1" name="Isosceles Triangle 120"/>
            <p:cNvSpPr/>
            <p:nvPr/>
          </p:nvSpPr>
          <p:spPr bwMode="auto">
            <a:xfrm rot="5400000">
              <a:off x="8421706" y="3870714"/>
              <a:ext cx="361364" cy="580130"/>
            </a:xfrm>
            <a:prstGeom prst="triangle">
              <a:avLst/>
            </a:prstGeom>
            <a:solidFill>
              <a:srgbClr val="002050"/>
            </a:solidFill>
            <a:ln w="3175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2" name="Rectangle 121"/>
            <p:cNvSpPr/>
            <p:nvPr/>
          </p:nvSpPr>
          <p:spPr bwMode="auto">
            <a:xfrm>
              <a:off x="8217262" y="2558563"/>
              <a:ext cx="771648" cy="2260110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3" name="TextBox 122"/>
            <p:cNvSpPr txBox="1"/>
            <p:nvPr/>
          </p:nvSpPr>
          <p:spPr>
            <a:xfrm rot="16200000">
              <a:off x="6130001" y="2978076"/>
              <a:ext cx="1333314" cy="4893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Convolution</a:t>
              </a:r>
            </a:p>
          </p:txBody>
        </p:sp>
        <p:sp>
          <p:nvSpPr>
            <p:cNvPr id="124" name="TextBox 123"/>
            <p:cNvSpPr txBox="1"/>
            <p:nvPr/>
          </p:nvSpPr>
          <p:spPr>
            <a:xfrm rot="16200000">
              <a:off x="7294908" y="2974183"/>
              <a:ext cx="772134" cy="4893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ReLU</a:t>
              </a:r>
              <a:endPara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5" name="TextBox 124"/>
            <p:cNvSpPr txBox="1"/>
            <p:nvPr/>
          </p:nvSpPr>
          <p:spPr>
            <a:xfrm rot="16200000">
              <a:off x="8124569" y="2985937"/>
              <a:ext cx="968598" cy="4893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Pooling</a:t>
              </a:r>
            </a:p>
          </p:txBody>
        </p:sp>
        <p:sp>
          <p:nvSpPr>
            <p:cNvPr id="126" name="Rectangle 125"/>
            <p:cNvSpPr/>
            <p:nvPr/>
          </p:nvSpPr>
          <p:spPr bwMode="auto">
            <a:xfrm>
              <a:off x="9131662" y="2552382"/>
              <a:ext cx="771648" cy="226011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7" name="TextBox 126"/>
            <p:cNvSpPr txBox="1"/>
            <p:nvPr/>
          </p:nvSpPr>
          <p:spPr>
            <a:xfrm rot="16200000">
              <a:off x="8924132" y="2844335"/>
              <a:ext cx="1198277" cy="760208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Fully</a:t>
              </a:r>
            </a:p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connected</a:t>
              </a:r>
            </a:p>
          </p:txBody>
        </p:sp>
        <p:grpSp>
          <p:nvGrpSpPr>
            <p:cNvPr id="128" name="Group 127"/>
            <p:cNvGrpSpPr/>
            <p:nvPr/>
          </p:nvGrpSpPr>
          <p:grpSpPr>
            <a:xfrm>
              <a:off x="9319301" y="3911142"/>
              <a:ext cx="409960" cy="527092"/>
              <a:chOff x="5684837" y="3268662"/>
              <a:chExt cx="1066800" cy="1371600"/>
            </a:xfrm>
          </p:grpSpPr>
          <p:sp>
            <p:nvSpPr>
              <p:cNvPr id="129" name="Oval 128"/>
              <p:cNvSpPr/>
              <p:nvPr/>
            </p:nvSpPr>
            <p:spPr bwMode="auto">
              <a:xfrm>
                <a:off x="5684837" y="41830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130" name="Straight Connector 129"/>
              <p:cNvCxnSpPr>
                <a:stCxn id="136" idx="6"/>
                <a:endCxn id="140" idx="2"/>
              </p:cNvCxnSpPr>
              <p:nvPr/>
            </p:nvCxnSpPr>
            <p:spPr>
              <a:xfrm>
                <a:off x="5837237" y="3344862"/>
                <a:ext cx="762000" cy="3810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Connector 130"/>
              <p:cNvCxnSpPr>
                <a:stCxn id="137" idx="6"/>
                <a:endCxn id="140" idx="2"/>
              </p:cNvCxnSpPr>
              <p:nvPr/>
            </p:nvCxnSpPr>
            <p:spPr>
              <a:xfrm flipV="1">
                <a:off x="5837237" y="3725862"/>
                <a:ext cx="762000" cy="2286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/>
              <p:cNvCxnSpPr>
                <a:stCxn id="137" idx="6"/>
                <a:endCxn id="139" idx="2"/>
              </p:cNvCxnSpPr>
              <p:nvPr/>
            </p:nvCxnSpPr>
            <p:spPr>
              <a:xfrm>
                <a:off x="5837237" y="3954462"/>
                <a:ext cx="762000" cy="2286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/>
              <p:cNvCxnSpPr>
                <a:endCxn id="139" idx="2"/>
              </p:cNvCxnSpPr>
              <p:nvPr/>
            </p:nvCxnSpPr>
            <p:spPr>
              <a:xfrm flipV="1">
                <a:off x="5837237" y="4183062"/>
                <a:ext cx="762000" cy="376248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/>
              <p:cNvCxnSpPr>
                <a:stCxn id="136" idx="6"/>
                <a:endCxn id="139" idx="2"/>
              </p:cNvCxnSpPr>
              <p:nvPr/>
            </p:nvCxnSpPr>
            <p:spPr>
              <a:xfrm>
                <a:off x="5837237" y="3344862"/>
                <a:ext cx="762000" cy="8382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/>
              <p:cNvCxnSpPr>
                <a:stCxn id="138" idx="6"/>
                <a:endCxn id="140" idx="2"/>
              </p:cNvCxnSpPr>
              <p:nvPr/>
            </p:nvCxnSpPr>
            <p:spPr>
              <a:xfrm flipV="1">
                <a:off x="5837237" y="3725862"/>
                <a:ext cx="762000" cy="8382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6" name="Oval 135"/>
              <p:cNvSpPr/>
              <p:nvPr/>
            </p:nvSpPr>
            <p:spPr bwMode="auto">
              <a:xfrm>
                <a:off x="5684837" y="32686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137" name="Oval 136"/>
              <p:cNvSpPr/>
              <p:nvPr/>
            </p:nvSpPr>
            <p:spPr bwMode="auto">
              <a:xfrm>
                <a:off x="5684837" y="38782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138" name="Oval 137"/>
              <p:cNvSpPr/>
              <p:nvPr/>
            </p:nvSpPr>
            <p:spPr bwMode="auto">
              <a:xfrm>
                <a:off x="5684837" y="44878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139" name="Oval 138"/>
              <p:cNvSpPr/>
              <p:nvPr/>
            </p:nvSpPr>
            <p:spPr bwMode="auto">
              <a:xfrm>
                <a:off x="6599237" y="41068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140" name="Oval 139"/>
              <p:cNvSpPr/>
              <p:nvPr/>
            </p:nvSpPr>
            <p:spPr bwMode="auto">
              <a:xfrm>
                <a:off x="6599237" y="36496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141" name="Oval 140"/>
              <p:cNvSpPr/>
              <p:nvPr/>
            </p:nvSpPr>
            <p:spPr bwMode="auto">
              <a:xfrm>
                <a:off x="5684837" y="35734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142" name="Straight Connector 141"/>
              <p:cNvCxnSpPr>
                <a:stCxn id="129" idx="6"/>
                <a:endCxn id="139" idx="2"/>
              </p:cNvCxnSpPr>
              <p:nvPr/>
            </p:nvCxnSpPr>
            <p:spPr>
              <a:xfrm flipV="1">
                <a:off x="5837237" y="4183062"/>
                <a:ext cx="762000" cy="762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Straight Connector 142"/>
              <p:cNvCxnSpPr>
                <a:stCxn id="129" idx="6"/>
                <a:endCxn id="140" idx="2"/>
              </p:cNvCxnSpPr>
              <p:nvPr/>
            </p:nvCxnSpPr>
            <p:spPr>
              <a:xfrm flipV="1">
                <a:off x="5837237" y="3725862"/>
                <a:ext cx="762000" cy="5334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/>
              <p:cNvCxnSpPr>
                <a:stCxn id="141" idx="6"/>
                <a:endCxn id="140" idx="2"/>
              </p:cNvCxnSpPr>
              <p:nvPr/>
            </p:nvCxnSpPr>
            <p:spPr>
              <a:xfrm>
                <a:off x="5837237" y="3649662"/>
                <a:ext cx="762000" cy="762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/>
              <p:cNvCxnSpPr>
                <a:stCxn id="141" idx="6"/>
                <a:endCxn id="139" idx="2"/>
              </p:cNvCxnSpPr>
              <p:nvPr/>
            </p:nvCxnSpPr>
            <p:spPr>
              <a:xfrm>
                <a:off x="5837237" y="3649662"/>
                <a:ext cx="762000" cy="5334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6" name="Rectangle 145"/>
            <p:cNvSpPr/>
            <p:nvPr/>
          </p:nvSpPr>
          <p:spPr bwMode="auto">
            <a:xfrm>
              <a:off x="10045997" y="2552382"/>
              <a:ext cx="771648" cy="226011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47" name="TextBox 146"/>
            <p:cNvSpPr txBox="1"/>
            <p:nvPr/>
          </p:nvSpPr>
          <p:spPr>
            <a:xfrm rot="16200000">
              <a:off x="9838467" y="2844335"/>
              <a:ext cx="1198277" cy="760208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Fully</a:t>
              </a:r>
            </a:p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connected</a:t>
              </a:r>
            </a:p>
          </p:txBody>
        </p:sp>
        <p:grpSp>
          <p:nvGrpSpPr>
            <p:cNvPr id="148" name="Group 147"/>
            <p:cNvGrpSpPr/>
            <p:nvPr/>
          </p:nvGrpSpPr>
          <p:grpSpPr>
            <a:xfrm>
              <a:off x="10233636" y="3911142"/>
              <a:ext cx="409960" cy="527092"/>
              <a:chOff x="5684837" y="3268662"/>
              <a:chExt cx="1066800" cy="1371600"/>
            </a:xfrm>
          </p:grpSpPr>
          <p:sp>
            <p:nvSpPr>
              <p:cNvPr id="149" name="Oval 148"/>
              <p:cNvSpPr/>
              <p:nvPr/>
            </p:nvSpPr>
            <p:spPr bwMode="auto">
              <a:xfrm>
                <a:off x="5684837" y="41830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150" name="Straight Connector 149"/>
              <p:cNvCxnSpPr>
                <a:stCxn id="156" idx="6"/>
                <a:endCxn id="160" idx="2"/>
              </p:cNvCxnSpPr>
              <p:nvPr/>
            </p:nvCxnSpPr>
            <p:spPr>
              <a:xfrm>
                <a:off x="5837237" y="3344862"/>
                <a:ext cx="762000" cy="3810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/>
              <p:cNvCxnSpPr>
                <a:stCxn id="157" idx="6"/>
                <a:endCxn id="160" idx="2"/>
              </p:cNvCxnSpPr>
              <p:nvPr/>
            </p:nvCxnSpPr>
            <p:spPr>
              <a:xfrm flipV="1">
                <a:off x="5837237" y="3725862"/>
                <a:ext cx="762000" cy="2286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/>
              <p:cNvCxnSpPr>
                <a:stCxn id="157" idx="6"/>
                <a:endCxn id="159" idx="2"/>
              </p:cNvCxnSpPr>
              <p:nvPr/>
            </p:nvCxnSpPr>
            <p:spPr>
              <a:xfrm>
                <a:off x="5837237" y="3954462"/>
                <a:ext cx="762000" cy="2286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/>
              <p:cNvCxnSpPr>
                <a:endCxn id="159" idx="2"/>
              </p:cNvCxnSpPr>
              <p:nvPr/>
            </p:nvCxnSpPr>
            <p:spPr>
              <a:xfrm flipV="1">
                <a:off x="5837237" y="4183062"/>
                <a:ext cx="762000" cy="376248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/>
              <p:cNvCxnSpPr>
                <a:stCxn id="156" idx="6"/>
                <a:endCxn id="159" idx="2"/>
              </p:cNvCxnSpPr>
              <p:nvPr/>
            </p:nvCxnSpPr>
            <p:spPr>
              <a:xfrm>
                <a:off x="5837237" y="3344862"/>
                <a:ext cx="762000" cy="8382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/>
              <p:cNvCxnSpPr>
                <a:stCxn id="158" idx="6"/>
                <a:endCxn id="160" idx="2"/>
              </p:cNvCxnSpPr>
              <p:nvPr/>
            </p:nvCxnSpPr>
            <p:spPr>
              <a:xfrm flipV="1">
                <a:off x="5837237" y="3725862"/>
                <a:ext cx="762000" cy="8382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6" name="Oval 155"/>
              <p:cNvSpPr/>
              <p:nvPr/>
            </p:nvSpPr>
            <p:spPr bwMode="auto">
              <a:xfrm>
                <a:off x="5684837" y="32686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157" name="Oval 156"/>
              <p:cNvSpPr/>
              <p:nvPr/>
            </p:nvSpPr>
            <p:spPr bwMode="auto">
              <a:xfrm>
                <a:off x="5684837" y="38782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158" name="Oval 157"/>
              <p:cNvSpPr/>
              <p:nvPr/>
            </p:nvSpPr>
            <p:spPr bwMode="auto">
              <a:xfrm>
                <a:off x="5684837" y="44878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159" name="Oval 158"/>
              <p:cNvSpPr/>
              <p:nvPr/>
            </p:nvSpPr>
            <p:spPr bwMode="auto">
              <a:xfrm>
                <a:off x="6599237" y="41068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160" name="Oval 159"/>
              <p:cNvSpPr/>
              <p:nvPr/>
            </p:nvSpPr>
            <p:spPr bwMode="auto">
              <a:xfrm>
                <a:off x="6599237" y="36496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161" name="Oval 160"/>
              <p:cNvSpPr/>
              <p:nvPr/>
            </p:nvSpPr>
            <p:spPr bwMode="auto">
              <a:xfrm>
                <a:off x="5684837" y="35734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162" name="Straight Connector 161"/>
              <p:cNvCxnSpPr>
                <a:stCxn id="149" idx="6"/>
                <a:endCxn id="159" idx="2"/>
              </p:cNvCxnSpPr>
              <p:nvPr/>
            </p:nvCxnSpPr>
            <p:spPr>
              <a:xfrm flipV="1">
                <a:off x="5837237" y="4183062"/>
                <a:ext cx="762000" cy="762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/>
              <p:cNvCxnSpPr>
                <a:stCxn id="149" idx="6"/>
                <a:endCxn id="160" idx="2"/>
              </p:cNvCxnSpPr>
              <p:nvPr/>
            </p:nvCxnSpPr>
            <p:spPr>
              <a:xfrm flipV="1">
                <a:off x="5837237" y="3725862"/>
                <a:ext cx="762000" cy="5334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Connector 163"/>
              <p:cNvCxnSpPr>
                <a:stCxn id="161" idx="6"/>
                <a:endCxn id="160" idx="2"/>
              </p:cNvCxnSpPr>
              <p:nvPr/>
            </p:nvCxnSpPr>
            <p:spPr>
              <a:xfrm>
                <a:off x="5837237" y="3649662"/>
                <a:ext cx="762000" cy="762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Straight Connector 164"/>
              <p:cNvCxnSpPr>
                <a:stCxn id="161" idx="6"/>
                <a:endCxn id="159" idx="2"/>
              </p:cNvCxnSpPr>
              <p:nvPr/>
            </p:nvCxnSpPr>
            <p:spPr>
              <a:xfrm>
                <a:off x="5837237" y="3649662"/>
                <a:ext cx="762000" cy="5334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6" name="Group 165"/>
            <p:cNvGrpSpPr/>
            <p:nvPr/>
          </p:nvGrpSpPr>
          <p:grpSpPr>
            <a:xfrm>
              <a:off x="11198710" y="2586457"/>
              <a:ext cx="822748" cy="2173147"/>
              <a:chOff x="9266237" y="2497524"/>
              <a:chExt cx="1143000" cy="3019038"/>
            </a:xfrm>
          </p:grpSpPr>
          <p:sp>
            <p:nvSpPr>
              <p:cNvPr id="167" name="Rectangle 166"/>
              <p:cNvSpPr/>
              <p:nvPr/>
            </p:nvSpPr>
            <p:spPr bwMode="auto">
              <a:xfrm>
                <a:off x="9266237" y="2497524"/>
                <a:ext cx="1143000" cy="1143000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rgbClr val="00000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8000" b="1" dirty="0">
                    <a:solidFill>
                      <a:schemeClr val="tx1"/>
                    </a:solidFill>
                  </a:rPr>
                  <a:t>X</a:t>
                </a:r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8" name="Rectangle 167"/>
              <p:cNvSpPr/>
              <p:nvPr/>
            </p:nvSpPr>
            <p:spPr bwMode="auto">
              <a:xfrm>
                <a:off x="9266237" y="4373562"/>
                <a:ext cx="1143000" cy="1143000"/>
              </a:xfrm>
              <a:prstGeom prst="rect">
                <a:avLst/>
              </a:prstGeom>
              <a:solidFill>
                <a:schemeClr val="tx1"/>
              </a:solidFill>
              <a:ln w="3175">
                <a:solidFill>
                  <a:srgbClr val="00000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8000" b="1" dirty="0">
                    <a:solidFill>
                      <a:schemeClr val="bg1"/>
                    </a:solidFill>
                  </a:rPr>
                  <a:t>O</a:t>
                </a:r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p:grpSp>
        <p:cxnSp>
          <p:nvCxnSpPr>
            <p:cNvPr id="169" name="Straight Arrow Connector 168"/>
            <p:cNvCxnSpPr/>
            <p:nvPr/>
          </p:nvCxnSpPr>
          <p:spPr>
            <a:xfrm flipV="1">
              <a:off x="10866437" y="3685474"/>
              <a:ext cx="304800" cy="9908"/>
            </a:xfrm>
            <a:prstGeom prst="straightConnector1">
              <a:avLst/>
            </a:prstGeom>
            <a:ln w="76200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0" name="TextBox 169"/>
            <p:cNvSpPr txBox="1"/>
            <p:nvPr/>
          </p:nvSpPr>
          <p:spPr>
            <a:xfrm>
              <a:off x="11247437" y="2021456"/>
              <a:ext cx="693138" cy="5724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20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.</a:t>
              </a:r>
              <a:r>
                <a:rPr lang="en-US" sz="20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95</a:t>
              </a:r>
              <a:endPara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71" name="TextBox 170"/>
            <p:cNvSpPr txBox="1"/>
            <p:nvPr/>
          </p:nvSpPr>
          <p:spPr>
            <a:xfrm>
              <a:off x="11247437" y="4799318"/>
              <a:ext cx="693138" cy="5724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20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.11</a:t>
              </a:r>
              <a:endPara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2999275" y="3904219"/>
            <a:ext cx="7067476" cy="2141285"/>
            <a:chOff x="1630751" y="3979097"/>
            <a:chExt cx="6991829" cy="2141285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30751" y="3979097"/>
              <a:ext cx="2005963" cy="2141285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91410" y="3980577"/>
              <a:ext cx="2034966" cy="2138116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90103" y="3985484"/>
              <a:ext cx="2132477" cy="21332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39361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594294"/>
          </a:xfrm>
        </p:spPr>
        <p:txBody>
          <a:bodyPr>
            <a:normAutofit/>
          </a:bodyPr>
          <a:lstStyle/>
          <a:p>
            <a:r>
              <a:rPr lang="en-US" sz="3200" b="1" dirty="0" smtClean="0">
                <a:solidFill>
                  <a:schemeClr val="accent5">
                    <a:lumMod val="50000"/>
                  </a:schemeClr>
                </a:solidFill>
                <a:latin typeface="Constantia" panose="02030602050306030303" pitchFamily="18" charset="0"/>
              </a:rPr>
              <a:t>CNN PROS</a:t>
            </a:r>
            <a:endParaRPr lang="en-US" sz="3200" b="1" dirty="0">
              <a:solidFill>
                <a:schemeClr val="accent5">
                  <a:lumMod val="50000"/>
                </a:schemeClr>
              </a:solidFill>
              <a:latin typeface="Constantia" panose="02030602050306030303" pitchFamily="18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0" y="594294"/>
            <a:ext cx="12192000" cy="0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/>
          <p:cNvSpPr txBox="1">
            <a:spLocks/>
          </p:cNvSpPr>
          <p:nvPr/>
        </p:nvSpPr>
        <p:spPr>
          <a:xfrm>
            <a:off x="0" y="6409009"/>
            <a:ext cx="4925684" cy="448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dirty="0" smtClean="0">
                <a:latin typeface="Constantia" panose="02030602050306030303" pitchFamily="18" charset="0"/>
              </a:rPr>
              <a:t>Graph Convolution Network (GCN)</a:t>
            </a:r>
            <a:endParaRPr lang="en-US" sz="2000" dirty="0">
              <a:latin typeface="Constantia" panose="02030602050306030303" pitchFamily="18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0" y="6483404"/>
            <a:ext cx="12192000" cy="0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/>
          <p:cNvSpPr txBox="1">
            <a:spLocks/>
          </p:cNvSpPr>
          <p:nvPr/>
        </p:nvSpPr>
        <p:spPr>
          <a:xfrm>
            <a:off x="9347200" y="6409009"/>
            <a:ext cx="2844799" cy="448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 smtClean="0">
                <a:latin typeface="Constantia" panose="02030602050306030303" pitchFamily="18" charset="0"/>
              </a:rPr>
              <a:t>CNN Architecture</a:t>
            </a:r>
            <a:endParaRPr lang="en-US" sz="2000" dirty="0">
              <a:latin typeface="Constantia" panose="02030602050306030303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104" y="981931"/>
            <a:ext cx="5126006" cy="3201005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 flipV="1">
            <a:off x="2600960" y="2159967"/>
            <a:ext cx="558800" cy="1320799"/>
          </a:xfrm>
          <a:prstGeom prst="straightConnector1">
            <a:avLst/>
          </a:prstGeom>
          <a:ln w="57150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6960" y="2159967"/>
            <a:ext cx="4602879" cy="169864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0664" y="5074324"/>
            <a:ext cx="9129551" cy="1265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146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594294"/>
          </a:xfrm>
        </p:spPr>
        <p:txBody>
          <a:bodyPr>
            <a:normAutofit/>
          </a:bodyPr>
          <a:lstStyle/>
          <a:p>
            <a:r>
              <a:rPr lang="en-US" sz="3200" b="1" dirty="0" smtClean="0">
                <a:solidFill>
                  <a:schemeClr val="accent5">
                    <a:lumMod val="50000"/>
                  </a:schemeClr>
                </a:solidFill>
                <a:latin typeface="Constantia" panose="02030602050306030303" pitchFamily="18" charset="0"/>
              </a:rPr>
              <a:t>CNN PROS</a:t>
            </a:r>
            <a:endParaRPr lang="en-US" sz="3200" b="1" dirty="0">
              <a:solidFill>
                <a:schemeClr val="accent5">
                  <a:lumMod val="50000"/>
                </a:schemeClr>
              </a:solidFill>
              <a:latin typeface="Constantia" panose="02030602050306030303" pitchFamily="18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0" y="594294"/>
            <a:ext cx="12192000" cy="0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/>
          <p:cNvSpPr txBox="1">
            <a:spLocks/>
          </p:cNvSpPr>
          <p:nvPr/>
        </p:nvSpPr>
        <p:spPr>
          <a:xfrm>
            <a:off x="0" y="6409009"/>
            <a:ext cx="4925684" cy="448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dirty="0" smtClean="0">
                <a:latin typeface="Constantia" panose="02030602050306030303" pitchFamily="18" charset="0"/>
              </a:rPr>
              <a:t>Graph Convolution Network (GCN)</a:t>
            </a:r>
            <a:endParaRPr lang="en-US" sz="2000" dirty="0">
              <a:latin typeface="Constantia" panose="02030602050306030303" pitchFamily="18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0" y="6483404"/>
            <a:ext cx="12192000" cy="0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/>
          <p:cNvSpPr txBox="1">
            <a:spLocks/>
          </p:cNvSpPr>
          <p:nvPr/>
        </p:nvSpPr>
        <p:spPr>
          <a:xfrm>
            <a:off x="9347200" y="6409009"/>
            <a:ext cx="2844799" cy="448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 smtClean="0">
                <a:latin typeface="Constantia" panose="02030602050306030303" pitchFamily="18" charset="0"/>
              </a:rPr>
              <a:t>CNN Architecture</a:t>
            </a:r>
            <a:endParaRPr lang="en-US" sz="2000" dirty="0">
              <a:latin typeface="Constantia" panose="02030602050306030303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439" y="877167"/>
            <a:ext cx="4124961" cy="3792377"/>
          </a:xfrm>
          <a:prstGeom prst="rect">
            <a:avLst/>
          </a:prstGeom>
        </p:spPr>
      </p:pic>
      <p:pic>
        <p:nvPicPr>
          <p:cNvPr id="110" name="Picture 10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7943" y="1267464"/>
            <a:ext cx="4689098" cy="2735817"/>
          </a:xfrm>
          <a:prstGeom prst="rect">
            <a:avLst/>
          </a:prstGeom>
        </p:spPr>
      </p:pic>
      <p:pic>
        <p:nvPicPr>
          <p:cNvPr id="115" name="Picture 1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2856" y="4866360"/>
            <a:ext cx="9076207" cy="1325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940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594294"/>
          </a:xfrm>
        </p:spPr>
        <p:txBody>
          <a:bodyPr>
            <a:normAutofit/>
          </a:bodyPr>
          <a:lstStyle/>
          <a:p>
            <a:r>
              <a:rPr lang="en-US" sz="3200" b="1" dirty="0" smtClean="0">
                <a:solidFill>
                  <a:schemeClr val="accent5">
                    <a:lumMod val="50000"/>
                  </a:schemeClr>
                </a:solidFill>
                <a:latin typeface="Constantia" panose="02030602050306030303" pitchFamily="18" charset="0"/>
              </a:rPr>
              <a:t>WAIT WHAT … ?</a:t>
            </a:r>
            <a:endParaRPr lang="en-US" sz="3200" b="1" dirty="0">
              <a:solidFill>
                <a:schemeClr val="accent5">
                  <a:lumMod val="50000"/>
                </a:schemeClr>
              </a:solidFill>
              <a:latin typeface="Constantia" panose="02030602050306030303" pitchFamily="18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0" y="594294"/>
            <a:ext cx="12192000" cy="0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/>
          <p:cNvSpPr txBox="1">
            <a:spLocks/>
          </p:cNvSpPr>
          <p:nvPr/>
        </p:nvSpPr>
        <p:spPr>
          <a:xfrm>
            <a:off x="0" y="6409009"/>
            <a:ext cx="4925684" cy="448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dirty="0" smtClean="0">
                <a:latin typeface="Constantia" panose="02030602050306030303" pitchFamily="18" charset="0"/>
              </a:rPr>
              <a:t>Graph Convolution Network (GCN)</a:t>
            </a:r>
            <a:endParaRPr lang="en-US" sz="2000" dirty="0">
              <a:latin typeface="Constantia" panose="02030602050306030303" pitchFamily="18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0" y="6483404"/>
            <a:ext cx="12192000" cy="0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/>
          <p:cNvSpPr txBox="1">
            <a:spLocks/>
          </p:cNvSpPr>
          <p:nvPr/>
        </p:nvSpPr>
        <p:spPr>
          <a:xfrm>
            <a:off x="9347200" y="6409009"/>
            <a:ext cx="2844799" cy="448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 smtClean="0">
                <a:latin typeface="Constantia" panose="02030602050306030303" pitchFamily="18" charset="0"/>
              </a:rPr>
              <a:t>CNN Architecture</a:t>
            </a:r>
            <a:endParaRPr lang="en-US" sz="2000" dirty="0">
              <a:latin typeface="Constantia" panose="02030602050306030303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5854" y="1214547"/>
            <a:ext cx="7471746" cy="4648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887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594294"/>
          </a:xfrm>
        </p:spPr>
        <p:txBody>
          <a:bodyPr>
            <a:normAutofit/>
          </a:bodyPr>
          <a:lstStyle/>
          <a:p>
            <a:r>
              <a:rPr lang="en-US" sz="3200" b="1" dirty="0" smtClean="0">
                <a:solidFill>
                  <a:schemeClr val="accent5">
                    <a:lumMod val="50000"/>
                  </a:schemeClr>
                </a:solidFill>
                <a:latin typeface="Constantia" panose="02030602050306030303" pitchFamily="18" charset="0"/>
              </a:rPr>
              <a:t>CNN CANNOT HANDLE NON-EUCLIDEAN DOMAIN</a:t>
            </a:r>
            <a:endParaRPr lang="en-US" sz="3200" b="1" dirty="0">
              <a:solidFill>
                <a:schemeClr val="accent5">
                  <a:lumMod val="50000"/>
                </a:schemeClr>
              </a:solidFill>
              <a:latin typeface="Constantia" panose="02030602050306030303" pitchFamily="18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0" y="594294"/>
            <a:ext cx="12192000" cy="0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/>
          <p:cNvSpPr txBox="1">
            <a:spLocks/>
          </p:cNvSpPr>
          <p:nvPr/>
        </p:nvSpPr>
        <p:spPr>
          <a:xfrm>
            <a:off x="0" y="6409009"/>
            <a:ext cx="4925684" cy="448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dirty="0" smtClean="0">
                <a:latin typeface="Constantia" panose="02030602050306030303" pitchFamily="18" charset="0"/>
              </a:rPr>
              <a:t>Graph Convolution Network (GCN)</a:t>
            </a:r>
            <a:endParaRPr lang="en-US" sz="2000" dirty="0">
              <a:latin typeface="Constantia" panose="02030602050306030303" pitchFamily="18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0" y="6483404"/>
            <a:ext cx="12192000" cy="0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/>
          <p:cNvSpPr txBox="1">
            <a:spLocks/>
          </p:cNvSpPr>
          <p:nvPr/>
        </p:nvSpPr>
        <p:spPr>
          <a:xfrm>
            <a:off x="9347200" y="6409009"/>
            <a:ext cx="2844799" cy="448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 smtClean="0">
                <a:latin typeface="Constantia" panose="02030602050306030303" pitchFamily="18" charset="0"/>
              </a:rPr>
              <a:t>CNN Architecture</a:t>
            </a:r>
            <a:endParaRPr lang="en-US" sz="2000" dirty="0">
              <a:latin typeface="Constantia" panose="02030602050306030303" pitchFamily="18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504" y="1107441"/>
            <a:ext cx="11430991" cy="4926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02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0" y="1072935"/>
            <a:ext cx="12192000" cy="1034211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  <a:latin typeface="Constantia" panose="02030602050306030303" pitchFamily="18" charset="0"/>
              </a:rPr>
              <a:t>Spectral Graph Theory 101</a:t>
            </a:r>
            <a:endParaRPr lang="en-US" b="1" dirty="0">
              <a:solidFill>
                <a:schemeClr val="accent5">
                  <a:lumMod val="50000"/>
                </a:schemeClr>
              </a:solidFill>
              <a:latin typeface="Constantia" panose="020306020503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1457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594294"/>
          </a:xfrm>
        </p:spPr>
        <p:txBody>
          <a:bodyPr>
            <a:normAutofit/>
          </a:bodyPr>
          <a:lstStyle/>
          <a:p>
            <a:r>
              <a:rPr lang="en-US" sz="3200" b="1" dirty="0" smtClean="0">
                <a:solidFill>
                  <a:schemeClr val="accent5">
                    <a:lumMod val="50000"/>
                  </a:schemeClr>
                </a:solidFill>
                <a:latin typeface="Constantia" panose="02030602050306030303" pitchFamily="18" charset="0"/>
              </a:rPr>
              <a:t>WHAT IS A GRAPH?</a:t>
            </a:r>
            <a:endParaRPr lang="en-US" sz="3200" b="1" dirty="0">
              <a:solidFill>
                <a:schemeClr val="accent5">
                  <a:lumMod val="50000"/>
                </a:schemeClr>
              </a:solidFill>
              <a:latin typeface="Constantia" panose="02030602050306030303" pitchFamily="18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0" y="594294"/>
            <a:ext cx="12192000" cy="0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3769" y="1353628"/>
            <a:ext cx="8669706" cy="4224212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0" y="6543259"/>
            <a:ext cx="12192000" cy="0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/>
          <p:cNvSpPr txBox="1">
            <a:spLocks/>
          </p:cNvSpPr>
          <p:nvPr/>
        </p:nvSpPr>
        <p:spPr>
          <a:xfrm>
            <a:off x="0" y="6409009"/>
            <a:ext cx="4925684" cy="448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 dirty="0" smtClean="0">
                <a:latin typeface="Constantia" panose="02030602050306030303" pitchFamily="18" charset="0"/>
              </a:rPr>
              <a:t>Graph Convolution Network (GCN)</a:t>
            </a:r>
            <a:endParaRPr lang="en-US" sz="1600" dirty="0">
              <a:latin typeface="Constantia" panose="02030602050306030303" pitchFamily="18" charset="0"/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8537714" y="6409009"/>
            <a:ext cx="3654286" cy="448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1600" dirty="0" smtClean="0">
                <a:latin typeface="Constantia" panose="02030602050306030303" pitchFamily="18" charset="0"/>
              </a:rPr>
              <a:t>Spectral Graph Theory 101</a:t>
            </a:r>
            <a:endParaRPr lang="en-US" sz="1600" dirty="0">
              <a:latin typeface="Constantia" panose="02030602050306030303" pitchFamily="18" charset="0"/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4172373" y="6538151"/>
            <a:ext cx="5118652" cy="31501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 dirty="0" smtClean="0">
                <a:latin typeface="Constantia" panose="02030602050306030303" pitchFamily="18" charset="0"/>
              </a:rPr>
              <a:t>Source: Stanford Spectral Graph Theory</a:t>
            </a:r>
            <a:endParaRPr lang="en-US" sz="1600" dirty="0">
              <a:latin typeface="Constantia" panose="020306020503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2077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594294"/>
          </a:xfrm>
        </p:spPr>
        <p:txBody>
          <a:bodyPr>
            <a:normAutofit/>
          </a:bodyPr>
          <a:lstStyle/>
          <a:p>
            <a:r>
              <a:rPr lang="en-US" sz="3200" b="1" dirty="0" smtClean="0">
                <a:solidFill>
                  <a:schemeClr val="accent5">
                    <a:lumMod val="50000"/>
                  </a:schemeClr>
                </a:solidFill>
                <a:latin typeface="Constantia" panose="02030602050306030303" pitchFamily="18" charset="0"/>
              </a:rPr>
              <a:t>MATRIX REPRESENTATION OF A GRAPH</a:t>
            </a:r>
            <a:endParaRPr lang="en-US" sz="3200" b="1" dirty="0">
              <a:solidFill>
                <a:schemeClr val="accent5">
                  <a:lumMod val="50000"/>
                </a:schemeClr>
              </a:solidFill>
              <a:latin typeface="Constantia" panose="02030602050306030303" pitchFamily="18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0" y="594294"/>
            <a:ext cx="12192000" cy="0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0" y="6543038"/>
            <a:ext cx="12192000" cy="0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1661" y="1452689"/>
            <a:ext cx="9750287" cy="4070178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0" y="6409009"/>
            <a:ext cx="4925684" cy="448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 dirty="0" smtClean="0">
                <a:latin typeface="Constantia" panose="02030602050306030303" pitchFamily="18" charset="0"/>
              </a:rPr>
              <a:t>Graph Convolution Network (GCN)</a:t>
            </a:r>
            <a:endParaRPr lang="en-US" sz="1600" dirty="0">
              <a:latin typeface="Constantia" panose="02030602050306030303" pitchFamily="18" charset="0"/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4581939" y="6533098"/>
            <a:ext cx="5118652" cy="31501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 dirty="0" smtClean="0">
                <a:latin typeface="Constantia" panose="02030602050306030303" pitchFamily="18" charset="0"/>
              </a:rPr>
              <a:t>Source: Stanford Spectral Graph Theory</a:t>
            </a:r>
            <a:endParaRPr lang="en-US" sz="1600" dirty="0">
              <a:latin typeface="Constantia" panose="02030602050306030303" pitchFamily="18" charset="0"/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8537714" y="6409009"/>
            <a:ext cx="3654286" cy="448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1600" dirty="0" smtClean="0">
                <a:latin typeface="Constantia" panose="02030602050306030303" pitchFamily="18" charset="0"/>
              </a:rPr>
              <a:t>Spectral Graph Theory 101</a:t>
            </a:r>
            <a:endParaRPr lang="en-US" sz="1600" dirty="0">
              <a:latin typeface="Constantia" panose="020306020503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7544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0" y="904241"/>
            <a:ext cx="12192000" cy="1824966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  <a:latin typeface="Constantia" panose="02030602050306030303" pitchFamily="18" charset="0"/>
              </a:rPr>
              <a:t>Convolutional Neural Network</a:t>
            </a:r>
            <a:br>
              <a:rPr lang="en-US" b="1" dirty="0" smtClean="0">
                <a:solidFill>
                  <a:schemeClr val="accent5">
                    <a:lumMod val="50000"/>
                  </a:schemeClr>
                </a:solidFill>
                <a:latin typeface="Constantia" panose="02030602050306030303" pitchFamily="18" charset="0"/>
              </a:rPr>
            </a:br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  <a:latin typeface="Constantia" panose="02030602050306030303" pitchFamily="18" charset="0"/>
              </a:rPr>
              <a:t>(CNN)</a:t>
            </a:r>
            <a:endParaRPr lang="en-US" b="1" dirty="0">
              <a:solidFill>
                <a:schemeClr val="accent5">
                  <a:lumMod val="50000"/>
                </a:schemeClr>
              </a:solidFill>
              <a:latin typeface="Constantia" panose="020306020503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4411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594294"/>
          </a:xfrm>
        </p:spPr>
        <p:txBody>
          <a:bodyPr>
            <a:normAutofit/>
          </a:bodyPr>
          <a:lstStyle/>
          <a:p>
            <a:r>
              <a:rPr lang="en-US" sz="3200" b="1" dirty="0" smtClean="0">
                <a:solidFill>
                  <a:schemeClr val="accent5">
                    <a:lumMod val="50000"/>
                  </a:schemeClr>
                </a:solidFill>
                <a:latin typeface="Constantia" panose="02030602050306030303" pitchFamily="18" charset="0"/>
              </a:rPr>
              <a:t>ADJACENCY MATRIX</a:t>
            </a:r>
            <a:endParaRPr lang="en-US" sz="3200" b="1" dirty="0">
              <a:solidFill>
                <a:schemeClr val="accent5">
                  <a:lumMod val="50000"/>
                </a:schemeClr>
              </a:solidFill>
              <a:latin typeface="Constantia" panose="02030602050306030303" pitchFamily="18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0" y="594294"/>
            <a:ext cx="12192000" cy="0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/>
          <p:cNvSpPr txBox="1">
            <a:spLocks/>
          </p:cNvSpPr>
          <p:nvPr/>
        </p:nvSpPr>
        <p:spPr>
          <a:xfrm>
            <a:off x="0" y="6409009"/>
            <a:ext cx="4925684" cy="448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 dirty="0" smtClean="0">
                <a:latin typeface="Constantia" panose="02030602050306030303" pitchFamily="18" charset="0"/>
              </a:rPr>
              <a:t>Graph Convolution Network (GCN)</a:t>
            </a:r>
            <a:endParaRPr lang="en-US" sz="1600" dirty="0">
              <a:latin typeface="Constantia" panose="02030602050306030303" pitchFamily="18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0" y="6533099"/>
            <a:ext cx="12192000" cy="0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itle 1"/>
          <p:cNvSpPr txBox="1">
            <a:spLocks/>
          </p:cNvSpPr>
          <p:nvPr/>
        </p:nvSpPr>
        <p:spPr>
          <a:xfrm>
            <a:off x="4581939" y="6533098"/>
            <a:ext cx="5118652" cy="31501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 dirty="0" smtClean="0">
                <a:latin typeface="Constantia" panose="02030602050306030303" pitchFamily="18" charset="0"/>
              </a:rPr>
              <a:t>Source: Stanford Spectral Graph Theory</a:t>
            </a:r>
            <a:endParaRPr lang="en-US" sz="1600" dirty="0">
              <a:latin typeface="Constantia" panose="02030602050306030303" pitchFamily="18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288" y="2530964"/>
            <a:ext cx="4472434" cy="186698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7361" y="1980667"/>
            <a:ext cx="3913380" cy="3306950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>
            <a:off x="5400019" y="3317400"/>
            <a:ext cx="1391962" cy="2270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1"/>
          <p:cNvSpPr txBox="1">
            <a:spLocks/>
          </p:cNvSpPr>
          <p:nvPr/>
        </p:nvSpPr>
        <p:spPr>
          <a:xfrm>
            <a:off x="8537714" y="6409009"/>
            <a:ext cx="3654286" cy="448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1600" dirty="0" smtClean="0">
                <a:latin typeface="Constantia" panose="02030602050306030303" pitchFamily="18" charset="0"/>
              </a:rPr>
              <a:t>Spectral Graph Theory 101</a:t>
            </a:r>
            <a:endParaRPr lang="en-US" sz="1600" dirty="0">
              <a:latin typeface="Constantia" panose="020306020503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4228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594294"/>
          </a:xfrm>
        </p:spPr>
        <p:txBody>
          <a:bodyPr>
            <a:normAutofit/>
          </a:bodyPr>
          <a:lstStyle/>
          <a:p>
            <a:r>
              <a:rPr lang="en-US" sz="3200" b="1" dirty="0" smtClean="0">
                <a:solidFill>
                  <a:schemeClr val="accent5">
                    <a:lumMod val="50000"/>
                  </a:schemeClr>
                </a:solidFill>
                <a:latin typeface="Constantia" panose="02030602050306030303" pitchFamily="18" charset="0"/>
              </a:rPr>
              <a:t>DEGREE MATRIX</a:t>
            </a:r>
            <a:endParaRPr lang="en-US" sz="3200" b="1" dirty="0">
              <a:solidFill>
                <a:schemeClr val="accent5">
                  <a:lumMod val="50000"/>
                </a:schemeClr>
              </a:solidFill>
              <a:latin typeface="Constantia" panose="02030602050306030303" pitchFamily="18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0" y="594294"/>
            <a:ext cx="12192000" cy="0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0" y="6543038"/>
            <a:ext cx="12192000" cy="0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288" y="2530964"/>
            <a:ext cx="4472434" cy="2398845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>
            <a:off x="5400019" y="3317400"/>
            <a:ext cx="1391962" cy="2270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0819" y="1967333"/>
            <a:ext cx="4172761" cy="3171299"/>
          </a:xfrm>
          <a:prstGeom prst="rect">
            <a:avLst/>
          </a:prstGeom>
        </p:spPr>
      </p:pic>
      <p:sp>
        <p:nvSpPr>
          <p:cNvPr id="12" name="Title 1"/>
          <p:cNvSpPr txBox="1">
            <a:spLocks/>
          </p:cNvSpPr>
          <p:nvPr/>
        </p:nvSpPr>
        <p:spPr>
          <a:xfrm>
            <a:off x="0" y="6409009"/>
            <a:ext cx="4925684" cy="448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 dirty="0" smtClean="0">
                <a:latin typeface="Constantia" panose="02030602050306030303" pitchFamily="18" charset="0"/>
              </a:rPr>
              <a:t>Graph Convolution Network (GCN)</a:t>
            </a:r>
            <a:endParaRPr lang="en-US" sz="1600" dirty="0">
              <a:latin typeface="Constantia" panose="02030602050306030303" pitchFamily="18" charset="0"/>
            </a:endParaRP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4581939" y="6533098"/>
            <a:ext cx="5118652" cy="31501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 dirty="0" smtClean="0">
                <a:latin typeface="Constantia" panose="02030602050306030303" pitchFamily="18" charset="0"/>
              </a:rPr>
              <a:t>Source: Stanford Spectral Graph Theory</a:t>
            </a:r>
            <a:endParaRPr lang="en-US" sz="1600" dirty="0">
              <a:latin typeface="Constantia" panose="02030602050306030303" pitchFamily="18" charset="0"/>
            </a:endParaRPr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8537714" y="6409009"/>
            <a:ext cx="3654286" cy="448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1600" dirty="0" smtClean="0">
                <a:latin typeface="Constantia" panose="02030602050306030303" pitchFamily="18" charset="0"/>
              </a:rPr>
              <a:t>Spectral Graph Theory 101</a:t>
            </a:r>
            <a:endParaRPr lang="en-US" sz="1600" dirty="0">
              <a:latin typeface="Constantia" panose="020306020503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3356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594294"/>
          </a:xfrm>
        </p:spPr>
        <p:txBody>
          <a:bodyPr>
            <a:normAutofit/>
          </a:bodyPr>
          <a:lstStyle/>
          <a:p>
            <a:r>
              <a:rPr lang="en-US" sz="3200" b="1" dirty="0" smtClean="0">
                <a:solidFill>
                  <a:schemeClr val="accent5">
                    <a:lumMod val="50000"/>
                  </a:schemeClr>
                </a:solidFill>
                <a:latin typeface="Constantia" panose="02030602050306030303" pitchFamily="18" charset="0"/>
              </a:rPr>
              <a:t>LAPLACIAN MATRIX</a:t>
            </a:r>
            <a:endParaRPr lang="en-US" sz="3200" b="1" dirty="0">
              <a:solidFill>
                <a:schemeClr val="accent5">
                  <a:lumMod val="50000"/>
                </a:schemeClr>
              </a:solidFill>
              <a:latin typeface="Constantia" panose="02030602050306030303" pitchFamily="18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0" y="594294"/>
            <a:ext cx="12192000" cy="0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0" y="6543038"/>
            <a:ext cx="12192000" cy="0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288" y="2530964"/>
            <a:ext cx="4472434" cy="2398845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>
            <a:off x="5400019" y="3317400"/>
            <a:ext cx="1391962" cy="2270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3278" y="1878419"/>
            <a:ext cx="4316211" cy="3320859"/>
          </a:xfrm>
          <a:prstGeom prst="rect">
            <a:avLst/>
          </a:prstGeom>
        </p:spPr>
      </p:pic>
      <p:sp>
        <p:nvSpPr>
          <p:cNvPr id="12" name="Title 1"/>
          <p:cNvSpPr txBox="1">
            <a:spLocks/>
          </p:cNvSpPr>
          <p:nvPr/>
        </p:nvSpPr>
        <p:spPr>
          <a:xfrm>
            <a:off x="0" y="6409009"/>
            <a:ext cx="4925684" cy="448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 dirty="0" smtClean="0">
                <a:latin typeface="Constantia" panose="02030602050306030303" pitchFamily="18" charset="0"/>
              </a:rPr>
              <a:t>Graph Convolution Network (GCN)</a:t>
            </a:r>
            <a:endParaRPr lang="en-US" sz="1600" dirty="0">
              <a:latin typeface="Constantia" panose="02030602050306030303" pitchFamily="18" charset="0"/>
            </a:endParaRP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4581939" y="6533098"/>
            <a:ext cx="5118652" cy="31501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 dirty="0" smtClean="0">
                <a:latin typeface="Constantia" panose="02030602050306030303" pitchFamily="18" charset="0"/>
              </a:rPr>
              <a:t>Source: Stanford Spectral Graph Theory</a:t>
            </a:r>
            <a:endParaRPr lang="en-US" sz="1600" dirty="0">
              <a:latin typeface="Constantia" panose="02030602050306030303" pitchFamily="18" charset="0"/>
            </a:endParaRPr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8537714" y="6409009"/>
            <a:ext cx="3654286" cy="448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1600" dirty="0" smtClean="0">
                <a:latin typeface="Constantia" panose="02030602050306030303" pitchFamily="18" charset="0"/>
              </a:rPr>
              <a:t>Spectral Graph Theory 101</a:t>
            </a:r>
            <a:endParaRPr lang="en-US" sz="1600" dirty="0">
              <a:latin typeface="Constantia" panose="020306020503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6883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594294"/>
          </a:xfrm>
        </p:spPr>
        <p:txBody>
          <a:bodyPr>
            <a:normAutofit/>
          </a:bodyPr>
          <a:lstStyle/>
          <a:p>
            <a:r>
              <a:rPr lang="en-US" sz="3200" b="1" dirty="0" smtClean="0">
                <a:solidFill>
                  <a:schemeClr val="accent5">
                    <a:lumMod val="50000"/>
                  </a:schemeClr>
                </a:solidFill>
                <a:latin typeface="Constantia" panose="02030602050306030303" pitchFamily="18" charset="0"/>
              </a:rPr>
              <a:t>FIEDLER THEOREM 1973</a:t>
            </a:r>
            <a:endParaRPr lang="en-US" sz="3200" b="1" dirty="0">
              <a:solidFill>
                <a:schemeClr val="accent5">
                  <a:lumMod val="50000"/>
                </a:schemeClr>
              </a:solidFill>
              <a:latin typeface="Constantia" panose="02030602050306030303" pitchFamily="18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0" y="594294"/>
            <a:ext cx="12192000" cy="0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0" y="6543038"/>
            <a:ext cx="12192000" cy="0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565" y="845283"/>
            <a:ext cx="2933115" cy="294923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1982" y="3995566"/>
            <a:ext cx="6102627" cy="2480458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>
          <a:xfrm>
            <a:off x="3662929" y="2161665"/>
            <a:ext cx="1391962" cy="2270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 txBox="1">
            <a:spLocks/>
          </p:cNvSpPr>
          <p:nvPr/>
        </p:nvSpPr>
        <p:spPr>
          <a:xfrm>
            <a:off x="0" y="6409009"/>
            <a:ext cx="4925684" cy="448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 dirty="0" smtClean="0">
                <a:latin typeface="Constantia" panose="02030602050306030303" pitchFamily="18" charset="0"/>
              </a:rPr>
              <a:t>Graph Convolution Network (GCN)</a:t>
            </a:r>
            <a:endParaRPr lang="en-US" sz="1600" dirty="0">
              <a:latin typeface="Constantia" panose="02030602050306030303" pitchFamily="18" charset="0"/>
            </a:endParaRPr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4581939" y="6533098"/>
            <a:ext cx="5118652" cy="31501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 dirty="0" smtClean="0">
                <a:latin typeface="Constantia" panose="02030602050306030303" pitchFamily="18" charset="0"/>
              </a:rPr>
              <a:t>Source: Stanford Spectral Graph Theory</a:t>
            </a:r>
            <a:endParaRPr lang="en-US" sz="1600" dirty="0">
              <a:latin typeface="Constantia" panose="02030602050306030303" pitchFamily="18" charset="0"/>
            </a:endParaRPr>
          </a:p>
        </p:txBody>
      </p:sp>
      <p:sp>
        <p:nvSpPr>
          <p:cNvPr id="18" name="Title 1"/>
          <p:cNvSpPr txBox="1">
            <a:spLocks/>
          </p:cNvSpPr>
          <p:nvPr/>
        </p:nvSpPr>
        <p:spPr>
          <a:xfrm>
            <a:off x="8537714" y="6409009"/>
            <a:ext cx="3654286" cy="448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1600" dirty="0" smtClean="0">
                <a:latin typeface="Constantia" panose="02030602050306030303" pitchFamily="18" charset="0"/>
              </a:rPr>
              <a:t>Spectral Graph Theory 101</a:t>
            </a:r>
            <a:endParaRPr lang="en-US" sz="1600" dirty="0">
              <a:latin typeface="Constantia" panose="02030602050306030303" pitchFamily="18" charset="0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8726" y="845284"/>
            <a:ext cx="6480178" cy="2949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131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0" y="904241"/>
            <a:ext cx="12192000" cy="1824966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  <a:latin typeface="Constantia" panose="02030602050306030303" pitchFamily="18" charset="0"/>
              </a:rPr>
              <a:t>Graph Convolution Network</a:t>
            </a:r>
            <a:br>
              <a:rPr lang="en-US" b="1" dirty="0" smtClean="0">
                <a:solidFill>
                  <a:schemeClr val="accent5">
                    <a:lumMod val="50000"/>
                  </a:schemeClr>
                </a:solidFill>
                <a:latin typeface="Constantia" panose="02030602050306030303" pitchFamily="18" charset="0"/>
              </a:rPr>
            </a:br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  <a:latin typeface="Constantia" panose="02030602050306030303" pitchFamily="18" charset="0"/>
              </a:rPr>
              <a:t>(GCN)</a:t>
            </a:r>
            <a:endParaRPr lang="en-US" b="1" dirty="0">
              <a:solidFill>
                <a:schemeClr val="accent5">
                  <a:lumMod val="50000"/>
                </a:schemeClr>
              </a:solidFill>
              <a:latin typeface="Constantia" panose="020306020503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5335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594294"/>
          </a:xfrm>
        </p:spPr>
        <p:txBody>
          <a:bodyPr>
            <a:normAutofit/>
          </a:bodyPr>
          <a:lstStyle/>
          <a:p>
            <a:r>
              <a:rPr lang="en-US" sz="3200" b="1" dirty="0" smtClean="0">
                <a:solidFill>
                  <a:schemeClr val="accent5">
                    <a:lumMod val="50000"/>
                  </a:schemeClr>
                </a:solidFill>
                <a:latin typeface="Constantia" panose="02030602050306030303" pitchFamily="18" charset="0"/>
              </a:rPr>
              <a:t>GCN ARCHITECTURE</a:t>
            </a:r>
            <a:endParaRPr lang="en-US" sz="3200" b="1" dirty="0">
              <a:solidFill>
                <a:schemeClr val="accent5">
                  <a:lumMod val="50000"/>
                </a:schemeClr>
              </a:solidFill>
              <a:latin typeface="Constantia" panose="02030602050306030303" pitchFamily="18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0" y="594294"/>
            <a:ext cx="12192000" cy="0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0" y="6543038"/>
            <a:ext cx="12192000" cy="0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 txBox="1">
            <a:spLocks/>
          </p:cNvSpPr>
          <p:nvPr/>
        </p:nvSpPr>
        <p:spPr>
          <a:xfrm>
            <a:off x="0" y="6409009"/>
            <a:ext cx="4925684" cy="448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 dirty="0" smtClean="0">
                <a:latin typeface="Constantia" panose="02030602050306030303" pitchFamily="18" charset="0"/>
              </a:rPr>
              <a:t>Graph Convolution Network (GCN)</a:t>
            </a:r>
            <a:endParaRPr lang="en-US" sz="1600" dirty="0">
              <a:latin typeface="Constantia" panose="02030602050306030303" pitchFamily="18" charset="0"/>
            </a:endParaRPr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9347200" y="6409009"/>
            <a:ext cx="2844799" cy="448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1600" dirty="0" smtClean="0">
                <a:latin typeface="Constantia" panose="02030602050306030303" pitchFamily="18" charset="0"/>
              </a:rPr>
              <a:t>GCN Architecture</a:t>
            </a:r>
            <a:endParaRPr lang="en-US" sz="1600" dirty="0">
              <a:latin typeface="Constantia" panose="02030602050306030303" pitchFamily="18" charset="0"/>
            </a:endParaRPr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4045226" y="6533098"/>
            <a:ext cx="5118652" cy="31501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 dirty="0" smtClean="0">
                <a:latin typeface="Constantia" panose="02030602050306030303" pitchFamily="18" charset="0"/>
              </a:rPr>
              <a:t>Source: Nanyang Technological University - Singapore</a:t>
            </a:r>
            <a:endParaRPr lang="en-US" sz="1600" dirty="0">
              <a:latin typeface="Constantia" panose="02030602050306030303" pitchFamily="18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763" y="1188588"/>
            <a:ext cx="10401933" cy="4735134"/>
          </a:xfrm>
          <a:prstGeom prst="rect">
            <a:avLst/>
          </a:prstGeom>
        </p:spPr>
      </p:pic>
      <p:sp>
        <p:nvSpPr>
          <p:cNvPr id="17" name="Oval 16"/>
          <p:cNvSpPr/>
          <p:nvPr/>
        </p:nvSpPr>
        <p:spPr bwMode="auto">
          <a:xfrm>
            <a:off x="4102085" y="1109398"/>
            <a:ext cx="2179445" cy="784923"/>
          </a:xfrm>
          <a:prstGeom prst="ellipse">
            <a:avLst/>
          </a:prstGeom>
          <a:noFill/>
          <a:ln w="76200">
            <a:solidFill>
              <a:schemeClr val="accent4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8" name="Oval 17"/>
          <p:cNvSpPr/>
          <p:nvPr/>
        </p:nvSpPr>
        <p:spPr bwMode="auto">
          <a:xfrm>
            <a:off x="7703363" y="4581468"/>
            <a:ext cx="2179445" cy="1123592"/>
          </a:xfrm>
          <a:prstGeom prst="ellipse">
            <a:avLst/>
          </a:prstGeom>
          <a:noFill/>
          <a:ln w="76200">
            <a:solidFill>
              <a:schemeClr val="accent4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9" name="Oval 18"/>
          <p:cNvSpPr/>
          <p:nvPr/>
        </p:nvSpPr>
        <p:spPr bwMode="auto">
          <a:xfrm>
            <a:off x="2211118" y="4480978"/>
            <a:ext cx="2480152" cy="1303596"/>
          </a:xfrm>
          <a:prstGeom prst="ellipse">
            <a:avLst/>
          </a:prstGeom>
          <a:noFill/>
          <a:ln w="76200">
            <a:solidFill>
              <a:schemeClr val="accent4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0" name="Oval 19"/>
          <p:cNvSpPr/>
          <p:nvPr/>
        </p:nvSpPr>
        <p:spPr bwMode="auto">
          <a:xfrm>
            <a:off x="6861851" y="940063"/>
            <a:ext cx="2003854" cy="1123592"/>
          </a:xfrm>
          <a:prstGeom prst="ellipse">
            <a:avLst/>
          </a:prstGeom>
          <a:noFill/>
          <a:ln w="76200">
            <a:solidFill>
              <a:schemeClr val="accent4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4038770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594294"/>
          </a:xfrm>
        </p:spPr>
        <p:txBody>
          <a:bodyPr>
            <a:normAutofit/>
          </a:bodyPr>
          <a:lstStyle/>
          <a:p>
            <a:r>
              <a:rPr lang="en-US" sz="3200" b="1" dirty="0" smtClean="0">
                <a:solidFill>
                  <a:schemeClr val="accent5">
                    <a:lumMod val="50000"/>
                  </a:schemeClr>
                </a:solidFill>
                <a:latin typeface="Constantia" panose="02030602050306030303" pitchFamily="18" charset="0"/>
              </a:rPr>
              <a:t>CONVOLUTION IN SPECTRAL DOMAIN</a:t>
            </a:r>
            <a:endParaRPr lang="en-US" sz="3200" b="1" dirty="0">
              <a:solidFill>
                <a:schemeClr val="accent5">
                  <a:lumMod val="50000"/>
                </a:schemeClr>
              </a:solidFill>
              <a:latin typeface="Constantia" panose="02030602050306030303" pitchFamily="18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0" y="594294"/>
            <a:ext cx="12192000" cy="0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0" y="6543038"/>
            <a:ext cx="12192000" cy="0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 txBox="1">
            <a:spLocks/>
          </p:cNvSpPr>
          <p:nvPr/>
        </p:nvSpPr>
        <p:spPr>
          <a:xfrm>
            <a:off x="0" y="6409009"/>
            <a:ext cx="4925684" cy="448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 dirty="0" smtClean="0">
                <a:latin typeface="Constantia" panose="02030602050306030303" pitchFamily="18" charset="0"/>
              </a:rPr>
              <a:t>Graph Convolution Network (GCN)</a:t>
            </a:r>
            <a:endParaRPr lang="en-US" sz="1600" dirty="0">
              <a:latin typeface="Constantia" panose="02030602050306030303" pitchFamily="18" charset="0"/>
            </a:endParaRPr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9347200" y="6409009"/>
            <a:ext cx="2844799" cy="448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1600" dirty="0" smtClean="0">
                <a:latin typeface="Constantia" panose="02030602050306030303" pitchFamily="18" charset="0"/>
              </a:rPr>
              <a:t>GCN Architecture</a:t>
            </a:r>
            <a:endParaRPr lang="en-US" sz="1600" dirty="0">
              <a:latin typeface="Constantia" panose="02030602050306030303" pitchFamily="18" charset="0"/>
            </a:endParaRPr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4045226" y="6533098"/>
            <a:ext cx="5118652" cy="31501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 dirty="0" smtClean="0">
                <a:latin typeface="Constantia" panose="02030602050306030303" pitchFamily="18" charset="0"/>
              </a:rPr>
              <a:t>Source: Nanyang Technological University - Singapore</a:t>
            </a:r>
            <a:endParaRPr lang="en-US" sz="1600" dirty="0">
              <a:latin typeface="Constantia" panose="02030602050306030303" pitchFamily="18" charset="0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822503" y="1539515"/>
            <a:ext cx="6614658" cy="60258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dirty="0" smtClean="0">
                <a:latin typeface="Constantia" panose="02030602050306030303" pitchFamily="18" charset="0"/>
              </a:rPr>
              <a:t>Graph Fourier Basis:</a:t>
            </a:r>
            <a:endParaRPr lang="en-US" sz="2400" dirty="0">
              <a:latin typeface="Constantia" panose="02030602050306030303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503" y="2321976"/>
            <a:ext cx="10546994" cy="2449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765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0" y="594294"/>
            <a:ext cx="12192000" cy="0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0" y="6543038"/>
            <a:ext cx="12192000" cy="0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 txBox="1">
            <a:spLocks/>
          </p:cNvSpPr>
          <p:nvPr/>
        </p:nvSpPr>
        <p:spPr>
          <a:xfrm>
            <a:off x="0" y="6409009"/>
            <a:ext cx="4925684" cy="448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 dirty="0" smtClean="0">
                <a:latin typeface="Constantia" panose="02030602050306030303" pitchFamily="18" charset="0"/>
              </a:rPr>
              <a:t>Graph Convolution Network (GCN)</a:t>
            </a:r>
            <a:endParaRPr lang="en-US" sz="1600" dirty="0">
              <a:latin typeface="Constantia" panose="02030602050306030303" pitchFamily="18" charset="0"/>
            </a:endParaRPr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9347200" y="6409009"/>
            <a:ext cx="2844799" cy="448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1600" dirty="0" smtClean="0">
                <a:latin typeface="Constantia" panose="02030602050306030303" pitchFamily="18" charset="0"/>
              </a:rPr>
              <a:t>GCN Architecture</a:t>
            </a:r>
            <a:endParaRPr lang="en-US" sz="1600" dirty="0">
              <a:latin typeface="Constantia" panose="02030602050306030303" pitchFamily="18" charset="0"/>
            </a:endParaRPr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4045226" y="6533098"/>
            <a:ext cx="5118652" cy="31501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 dirty="0" smtClean="0">
                <a:latin typeface="Constantia" panose="02030602050306030303" pitchFamily="18" charset="0"/>
              </a:rPr>
              <a:t>Source: Nanyang Technological University - Singapore</a:t>
            </a:r>
            <a:endParaRPr lang="en-US" sz="1600" dirty="0">
              <a:latin typeface="Constantia" panose="02030602050306030303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6305" y="1188588"/>
            <a:ext cx="5936494" cy="1752752"/>
          </a:xfrm>
          <a:prstGeom prst="rect">
            <a:avLst/>
          </a:prstGeom>
        </p:spPr>
      </p:pic>
      <p:sp>
        <p:nvSpPr>
          <p:cNvPr id="21" name="Title 1"/>
          <p:cNvSpPr txBox="1">
            <a:spLocks/>
          </p:cNvSpPr>
          <p:nvPr/>
        </p:nvSpPr>
        <p:spPr>
          <a:xfrm>
            <a:off x="0" y="0"/>
            <a:ext cx="12192000" cy="59429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smtClean="0">
                <a:solidFill>
                  <a:schemeClr val="accent5">
                    <a:lumMod val="50000"/>
                  </a:schemeClr>
                </a:solidFill>
                <a:latin typeface="Constantia" panose="02030602050306030303" pitchFamily="18" charset="0"/>
              </a:rPr>
              <a:t>CONVOLUTION IN SPECTRAL DOMAIN</a:t>
            </a:r>
            <a:endParaRPr lang="en-US" sz="3200" b="1" dirty="0">
              <a:solidFill>
                <a:schemeClr val="accent5">
                  <a:lumMod val="50000"/>
                </a:schemeClr>
              </a:solidFill>
              <a:latin typeface="Constantia" panose="02030602050306030303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621" y="3535633"/>
            <a:ext cx="11248095" cy="219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64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0" y="594294"/>
            <a:ext cx="12192000" cy="0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0" y="6543038"/>
            <a:ext cx="12192000" cy="0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 txBox="1">
            <a:spLocks/>
          </p:cNvSpPr>
          <p:nvPr/>
        </p:nvSpPr>
        <p:spPr>
          <a:xfrm>
            <a:off x="0" y="6409009"/>
            <a:ext cx="4925684" cy="448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 dirty="0" smtClean="0">
                <a:latin typeface="Constantia" panose="02030602050306030303" pitchFamily="18" charset="0"/>
              </a:rPr>
              <a:t>Graph Convolution Network (GCN)</a:t>
            </a:r>
            <a:endParaRPr lang="en-US" sz="1600" dirty="0">
              <a:latin typeface="Constantia" panose="02030602050306030303" pitchFamily="18" charset="0"/>
            </a:endParaRPr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9347200" y="6409009"/>
            <a:ext cx="2844799" cy="448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1600" dirty="0" smtClean="0">
                <a:latin typeface="Constantia" panose="02030602050306030303" pitchFamily="18" charset="0"/>
              </a:rPr>
              <a:t>GCN Architecture</a:t>
            </a:r>
            <a:endParaRPr lang="en-US" sz="1600" dirty="0">
              <a:latin typeface="Constantia" panose="02030602050306030303" pitchFamily="18" charset="0"/>
            </a:endParaRPr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4045226" y="6533098"/>
            <a:ext cx="5118652" cy="31501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 dirty="0" smtClean="0">
                <a:latin typeface="Constantia" panose="02030602050306030303" pitchFamily="18" charset="0"/>
              </a:rPr>
              <a:t>Source: Nanyang Technological University - Singapore</a:t>
            </a:r>
            <a:endParaRPr lang="en-US" sz="1600" dirty="0">
              <a:latin typeface="Constantia" panose="02030602050306030303" pitchFamily="18" charset="0"/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0" y="0"/>
            <a:ext cx="12192000" cy="59429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smtClean="0">
                <a:solidFill>
                  <a:schemeClr val="accent5">
                    <a:lumMod val="50000"/>
                  </a:schemeClr>
                </a:solidFill>
                <a:latin typeface="Constantia" panose="02030602050306030303" pitchFamily="18" charset="0"/>
              </a:rPr>
              <a:t>CONVOLUTION IN SPECTRAL DOMAIN</a:t>
            </a:r>
            <a:endParaRPr lang="en-US" sz="3200" b="1" dirty="0">
              <a:solidFill>
                <a:schemeClr val="accent5">
                  <a:lumMod val="50000"/>
                </a:schemeClr>
              </a:solidFill>
              <a:latin typeface="Constantia" panose="02030602050306030303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900" y="1377124"/>
            <a:ext cx="10690201" cy="4187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310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0" y="594294"/>
            <a:ext cx="12192000" cy="0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0" y="6543038"/>
            <a:ext cx="12192000" cy="0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 txBox="1">
            <a:spLocks/>
          </p:cNvSpPr>
          <p:nvPr/>
        </p:nvSpPr>
        <p:spPr>
          <a:xfrm>
            <a:off x="0" y="6409009"/>
            <a:ext cx="4925684" cy="448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 dirty="0" smtClean="0">
                <a:latin typeface="Constantia" panose="02030602050306030303" pitchFamily="18" charset="0"/>
              </a:rPr>
              <a:t>Graph Convolution Network (GCN)</a:t>
            </a:r>
            <a:endParaRPr lang="en-US" sz="1600" dirty="0">
              <a:latin typeface="Constantia" panose="02030602050306030303" pitchFamily="18" charset="0"/>
            </a:endParaRPr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9347200" y="6409009"/>
            <a:ext cx="2844799" cy="448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1600" dirty="0" smtClean="0">
                <a:latin typeface="Constantia" panose="02030602050306030303" pitchFamily="18" charset="0"/>
              </a:rPr>
              <a:t>GCN Architecture</a:t>
            </a:r>
            <a:endParaRPr lang="en-US" sz="1600" dirty="0">
              <a:latin typeface="Constantia" panose="02030602050306030303" pitchFamily="18" charset="0"/>
            </a:endParaRPr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4045226" y="6533098"/>
            <a:ext cx="5118652" cy="31501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 dirty="0" smtClean="0">
                <a:latin typeface="Constantia" panose="02030602050306030303" pitchFamily="18" charset="0"/>
              </a:rPr>
              <a:t>Source: Nanyang Technological University - Singapore</a:t>
            </a:r>
            <a:endParaRPr lang="en-US" sz="1600" dirty="0">
              <a:latin typeface="Constantia" panose="02030602050306030303" pitchFamily="18" charset="0"/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0" y="0"/>
            <a:ext cx="12192000" cy="59429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smtClean="0">
                <a:solidFill>
                  <a:schemeClr val="accent5">
                    <a:lumMod val="50000"/>
                  </a:schemeClr>
                </a:solidFill>
                <a:latin typeface="Constantia" panose="02030602050306030303" pitchFamily="18" charset="0"/>
              </a:rPr>
              <a:t>CONVOLUTION IN SPECTRAL DOMAIN</a:t>
            </a:r>
            <a:endParaRPr lang="en-US" sz="3200" b="1" dirty="0">
              <a:solidFill>
                <a:schemeClr val="accent5">
                  <a:lumMod val="50000"/>
                </a:schemeClr>
              </a:solidFill>
              <a:latin typeface="Constantia" panose="02030602050306030303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215" y="1612505"/>
            <a:ext cx="4579515" cy="357363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4730" y="1612506"/>
            <a:ext cx="6538527" cy="3573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154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594294"/>
          </a:xfrm>
        </p:spPr>
        <p:txBody>
          <a:bodyPr>
            <a:normAutofit/>
          </a:bodyPr>
          <a:lstStyle/>
          <a:p>
            <a:r>
              <a:rPr lang="en-US" sz="3200" b="1" dirty="0" smtClean="0">
                <a:solidFill>
                  <a:schemeClr val="accent5">
                    <a:lumMod val="50000"/>
                  </a:schemeClr>
                </a:solidFill>
                <a:latin typeface="Constantia" panose="02030602050306030303" pitchFamily="18" charset="0"/>
              </a:rPr>
              <a:t>CONVOLUTION NEURAL NETWORK (CNN)</a:t>
            </a:r>
            <a:endParaRPr lang="en-US" sz="3200" b="1" dirty="0">
              <a:solidFill>
                <a:schemeClr val="accent5">
                  <a:lumMod val="50000"/>
                </a:schemeClr>
              </a:solidFill>
              <a:latin typeface="Constantia" panose="02030602050306030303" pitchFamily="18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0" y="594294"/>
            <a:ext cx="12192000" cy="0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/>
          <p:cNvSpPr txBox="1">
            <a:spLocks/>
          </p:cNvSpPr>
          <p:nvPr/>
        </p:nvSpPr>
        <p:spPr>
          <a:xfrm>
            <a:off x="0" y="6409009"/>
            <a:ext cx="4925684" cy="448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dirty="0" smtClean="0">
                <a:latin typeface="Constantia" panose="02030602050306030303" pitchFamily="18" charset="0"/>
              </a:rPr>
              <a:t>Graph Convolution Network (GCN)</a:t>
            </a:r>
            <a:endParaRPr lang="en-US" sz="2000" dirty="0">
              <a:latin typeface="Constantia" panose="02030602050306030303" pitchFamily="18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0" y="6483404"/>
            <a:ext cx="12192000" cy="0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/>
          <p:cNvSpPr txBox="1">
            <a:spLocks/>
          </p:cNvSpPr>
          <p:nvPr/>
        </p:nvSpPr>
        <p:spPr>
          <a:xfrm>
            <a:off x="9347200" y="6409009"/>
            <a:ext cx="2844799" cy="448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 smtClean="0">
                <a:latin typeface="Constantia" panose="02030602050306030303" pitchFamily="18" charset="0"/>
              </a:rPr>
              <a:t>CNN Architecture</a:t>
            </a:r>
            <a:endParaRPr lang="en-US" sz="2000" dirty="0">
              <a:latin typeface="Constantia" panose="02030602050306030303" pitchFamily="18" charset="0"/>
            </a:endParaRPr>
          </a:p>
        </p:txBody>
      </p:sp>
      <p:grpSp>
        <p:nvGrpSpPr>
          <p:cNvPr id="99" name="Group 98"/>
          <p:cNvGrpSpPr/>
          <p:nvPr/>
        </p:nvGrpSpPr>
        <p:grpSpPr>
          <a:xfrm>
            <a:off x="218358" y="3329473"/>
            <a:ext cx="11755284" cy="3141310"/>
            <a:chOff x="218358" y="1753837"/>
            <a:chExt cx="11755284" cy="3350326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8358" y="2740516"/>
              <a:ext cx="1371600" cy="1329792"/>
            </a:xfrm>
            <a:prstGeom prst="rect">
              <a:avLst/>
            </a:prstGeom>
          </p:spPr>
        </p:pic>
        <p:cxnSp>
          <p:nvCxnSpPr>
            <p:cNvPr id="10" name="Straight Arrow Connector 9"/>
            <p:cNvCxnSpPr/>
            <p:nvPr/>
          </p:nvCxnSpPr>
          <p:spPr>
            <a:xfrm flipV="1">
              <a:off x="1674621" y="3395504"/>
              <a:ext cx="304800" cy="9908"/>
            </a:xfrm>
            <a:prstGeom prst="straightConnector1">
              <a:avLst/>
            </a:prstGeom>
            <a:ln w="76200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" name="Group 10"/>
            <p:cNvGrpSpPr/>
            <p:nvPr/>
          </p:nvGrpSpPr>
          <p:grpSpPr>
            <a:xfrm>
              <a:off x="3839927" y="3647335"/>
              <a:ext cx="507382" cy="534190"/>
              <a:chOff x="4740385" y="3954462"/>
              <a:chExt cx="487252" cy="512996"/>
            </a:xfrm>
          </p:grpSpPr>
          <p:sp>
            <p:nvSpPr>
              <p:cNvPr id="12" name="Oval 11"/>
              <p:cNvSpPr/>
              <p:nvPr/>
            </p:nvSpPr>
            <p:spPr bwMode="auto">
              <a:xfrm>
                <a:off x="4740385" y="3954462"/>
                <a:ext cx="487252" cy="512996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13" name="Straight Connector 12"/>
              <p:cNvCxnSpPr>
                <a:stCxn id="12" idx="1"/>
                <a:endCxn id="12" idx="5"/>
              </p:cNvCxnSpPr>
              <p:nvPr/>
            </p:nvCxnSpPr>
            <p:spPr>
              <a:xfrm>
                <a:off x="4811741" y="4029589"/>
                <a:ext cx="344540" cy="362742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>
                <a:stCxn id="12" idx="7"/>
                <a:endCxn id="12" idx="3"/>
              </p:cNvCxnSpPr>
              <p:nvPr/>
            </p:nvCxnSpPr>
            <p:spPr>
              <a:xfrm flipH="1">
                <a:off x="4811741" y="4029589"/>
                <a:ext cx="344540" cy="362742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Rectangle 14"/>
            <p:cNvSpPr/>
            <p:nvPr/>
          </p:nvSpPr>
          <p:spPr bwMode="auto">
            <a:xfrm>
              <a:off x="3727579" y="2302171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4747431" y="3652752"/>
              <a:ext cx="503698" cy="530311"/>
              <a:chOff x="5154100" y="3720044"/>
              <a:chExt cx="801662" cy="844018"/>
            </a:xfrm>
          </p:grpSpPr>
          <p:sp>
            <p:nvSpPr>
              <p:cNvPr id="17" name="Oval 16"/>
              <p:cNvSpPr/>
              <p:nvPr/>
            </p:nvSpPr>
            <p:spPr bwMode="auto">
              <a:xfrm>
                <a:off x="5154100" y="3720044"/>
                <a:ext cx="801662" cy="844018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18" name="Straight Connector 17"/>
              <p:cNvCxnSpPr>
                <a:stCxn id="17" idx="2"/>
              </p:cNvCxnSpPr>
              <p:nvPr/>
            </p:nvCxnSpPr>
            <p:spPr>
              <a:xfrm>
                <a:off x="5154100" y="4142053"/>
                <a:ext cx="420662" cy="0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>
                <a:endCxn id="17" idx="7"/>
              </p:cNvCxnSpPr>
              <p:nvPr/>
            </p:nvCxnSpPr>
            <p:spPr>
              <a:xfrm flipV="1">
                <a:off x="5554931" y="3843648"/>
                <a:ext cx="283430" cy="298405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" name="Rectangle 19"/>
            <p:cNvSpPr/>
            <p:nvPr/>
          </p:nvSpPr>
          <p:spPr bwMode="auto">
            <a:xfrm>
              <a:off x="4613456" y="2295990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21" name="Isosceles Triangle 20"/>
            <p:cNvSpPr/>
            <p:nvPr/>
          </p:nvSpPr>
          <p:spPr bwMode="auto">
            <a:xfrm rot="5400000">
              <a:off x="5716458" y="3614322"/>
              <a:ext cx="361364" cy="580130"/>
            </a:xfrm>
            <a:prstGeom prst="triangle">
              <a:avLst/>
            </a:prstGeom>
            <a:solidFill>
              <a:srgbClr val="002050"/>
            </a:solidFill>
            <a:ln w="3175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22" name="Rectangle 21"/>
            <p:cNvSpPr/>
            <p:nvPr/>
          </p:nvSpPr>
          <p:spPr bwMode="auto">
            <a:xfrm>
              <a:off x="5512014" y="2302171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 rot="16200000">
              <a:off x="3424753" y="2721685"/>
              <a:ext cx="1333314" cy="4893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Convolution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 rot="16200000">
              <a:off x="4589660" y="2717791"/>
              <a:ext cx="772134" cy="4893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ReLU</a:t>
              </a:r>
              <a:endPara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 rot="16200000">
              <a:off x="5419321" y="2729546"/>
              <a:ext cx="968598" cy="4893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Pooling</a:t>
              </a:r>
            </a:p>
          </p:txBody>
        </p:sp>
        <p:grpSp>
          <p:nvGrpSpPr>
            <p:cNvPr id="26" name="Group 25"/>
            <p:cNvGrpSpPr/>
            <p:nvPr/>
          </p:nvGrpSpPr>
          <p:grpSpPr>
            <a:xfrm>
              <a:off x="2091770" y="3653515"/>
              <a:ext cx="507382" cy="534190"/>
              <a:chOff x="4740385" y="3954462"/>
              <a:chExt cx="487252" cy="512996"/>
            </a:xfrm>
          </p:grpSpPr>
          <p:sp>
            <p:nvSpPr>
              <p:cNvPr id="27" name="Oval 26"/>
              <p:cNvSpPr/>
              <p:nvPr/>
            </p:nvSpPr>
            <p:spPr bwMode="auto">
              <a:xfrm>
                <a:off x="4740385" y="3954462"/>
                <a:ext cx="487252" cy="512996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28" name="Straight Connector 27"/>
              <p:cNvCxnSpPr>
                <a:stCxn id="27" idx="1"/>
                <a:endCxn id="27" idx="5"/>
              </p:cNvCxnSpPr>
              <p:nvPr/>
            </p:nvCxnSpPr>
            <p:spPr>
              <a:xfrm>
                <a:off x="4811741" y="4029589"/>
                <a:ext cx="344540" cy="362742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>
                <a:stCxn id="27" idx="7"/>
                <a:endCxn id="27" idx="3"/>
              </p:cNvCxnSpPr>
              <p:nvPr/>
            </p:nvCxnSpPr>
            <p:spPr>
              <a:xfrm flipH="1">
                <a:off x="4811741" y="4029589"/>
                <a:ext cx="344540" cy="362742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0" name="Rectangle 29"/>
            <p:cNvSpPr/>
            <p:nvPr/>
          </p:nvSpPr>
          <p:spPr bwMode="auto">
            <a:xfrm>
              <a:off x="1979421" y="2308351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grpSp>
          <p:nvGrpSpPr>
            <p:cNvPr id="31" name="Group 30"/>
            <p:cNvGrpSpPr/>
            <p:nvPr/>
          </p:nvGrpSpPr>
          <p:grpSpPr>
            <a:xfrm>
              <a:off x="2999274" y="3658931"/>
              <a:ext cx="503698" cy="530311"/>
              <a:chOff x="5154100" y="3720044"/>
              <a:chExt cx="801662" cy="844018"/>
            </a:xfrm>
          </p:grpSpPr>
          <p:sp>
            <p:nvSpPr>
              <p:cNvPr id="32" name="Oval 31"/>
              <p:cNvSpPr/>
              <p:nvPr/>
            </p:nvSpPr>
            <p:spPr bwMode="auto">
              <a:xfrm>
                <a:off x="5154100" y="3720044"/>
                <a:ext cx="801662" cy="844018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33" name="Straight Connector 32"/>
              <p:cNvCxnSpPr>
                <a:stCxn id="32" idx="2"/>
              </p:cNvCxnSpPr>
              <p:nvPr/>
            </p:nvCxnSpPr>
            <p:spPr>
              <a:xfrm>
                <a:off x="5154100" y="4142053"/>
                <a:ext cx="420662" cy="0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>
                <a:endCxn id="32" idx="7"/>
              </p:cNvCxnSpPr>
              <p:nvPr/>
            </p:nvCxnSpPr>
            <p:spPr>
              <a:xfrm flipV="1">
                <a:off x="5554931" y="3843648"/>
                <a:ext cx="283430" cy="298405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5" name="Rectangle 34"/>
            <p:cNvSpPr/>
            <p:nvPr/>
          </p:nvSpPr>
          <p:spPr bwMode="auto">
            <a:xfrm>
              <a:off x="2865300" y="2302171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 rot="16200000">
              <a:off x="1676596" y="2727865"/>
              <a:ext cx="1333314" cy="4893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Convolution</a:t>
              </a:r>
            </a:p>
          </p:txBody>
        </p:sp>
        <p:sp>
          <p:nvSpPr>
            <p:cNvPr id="37" name="TextBox 36"/>
            <p:cNvSpPr txBox="1"/>
            <p:nvPr/>
          </p:nvSpPr>
          <p:spPr>
            <a:xfrm rot="16200000">
              <a:off x="2841502" y="2723972"/>
              <a:ext cx="772134" cy="4893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ReLU</a:t>
              </a:r>
              <a:endPara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  <p:grpSp>
          <p:nvGrpSpPr>
            <p:cNvPr id="38" name="Group 37"/>
            <p:cNvGrpSpPr/>
            <p:nvPr/>
          </p:nvGrpSpPr>
          <p:grpSpPr>
            <a:xfrm>
              <a:off x="6497360" y="3636107"/>
              <a:ext cx="507382" cy="534190"/>
              <a:chOff x="4740385" y="3954462"/>
              <a:chExt cx="487252" cy="512996"/>
            </a:xfrm>
          </p:grpSpPr>
          <p:sp>
            <p:nvSpPr>
              <p:cNvPr id="39" name="Oval 38"/>
              <p:cNvSpPr/>
              <p:nvPr/>
            </p:nvSpPr>
            <p:spPr bwMode="auto">
              <a:xfrm>
                <a:off x="4740385" y="3954462"/>
                <a:ext cx="487252" cy="512996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40" name="Straight Connector 39"/>
              <p:cNvCxnSpPr>
                <a:stCxn id="39" idx="1"/>
                <a:endCxn id="39" idx="5"/>
              </p:cNvCxnSpPr>
              <p:nvPr/>
            </p:nvCxnSpPr>
            <p:spPr>
              <a:xfrm>
                <a:off x="4811741" y="4029589"/>
                <a:ext cx="344540" cy="362742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>
                <a:stCxn id="39" idx="7"/>
                <a:endCxn id="39" idx="3"/>
              </p:cNvCxnSpPr>
              <p:nvPr/>
            </p:nvCxnSpPr>
            <p:spPr>
              <a:xfrm flipH="1">
                <a:off x="4811741" y="4029589"/>
                <a:ext cx="344540" cy="362742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2" name="Rectangle 41"/>
            <p:cNvSpPr/>
            <p:nvPr/>
          </p:nvSpPr>
          <p:spPr bwMode="auto">
            <a:xfrm>
              <a:off x="6385011" y="2290944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grpSp>
          <p:nvGrpSpPr>
            <p:cNvPr id="43" name="Group 42"/>
            <p:cNvGrpSpPr/>
            <p:nvPr/>
          </p:nvGrpSpPr>
          <p:grpSpPr>
            <a:xfrm>
              <a:off x="7404864" y="3641524"/>
              <a:ext cx="503698" cy="530311"/>
              <a:chOff x="5154100" y="3720044"/>
              <a:chExt cx="801662" cy="844018"/>
            </a:xfrm>
          </p:grpSpPr>
          <p:sp>
            <p:nvSpPr>
              <p:cNvPr id="44" name="Oval 43"/>
              <p:cNvSpPr/>
              <p:nvPr/>
            </p:nvSpPr>
            <p:spPr bwMode="auto">
              <a:xfrm>
                <a:off x="5154100" y="3720044"/>
                <a:ext cx="801662" cy="844018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45" name="Straight Connector 44"/>
              <p:cNvCxnSpPr>
                <a:stCxn id="44" idx="2"/>
              </p:cNvCxnSpPr>
              <p:nvPr/>
            </p:nvCxnSpPr>
            <p:spPr>
              <a:xfrm>
                <a:off x="5154100" y="4142053"/>
                <a:ext cx="420662" cy="0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>
                <a:endCxn id="44" idx="7"/>
              </p:cNvCxnSpPr>
              <p:nvPr/>
            </p:nvCxnSpPr>
            <p:spPr>
              <a:xfrm flipV="1">
                <a:off x="5554931" y="3843648"/>
                <a:ext cx="283430" cy="298405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7" name="Rectangle 46"/>
            <p:cNvSpPr/>
            <p:nvPr/>
          </p:nvSpPr>
          <p:spPr bwMode="auto">
            <a:xfrm>
              <a:off x="7270889" y="2284763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48" name="Isosceles Triangle 47"/>
            <p:cNvSpPr/>
            <p:nvPr/>
          </p:nvSpPr>
          <p:spPr bwMode="auto">
            <a:xfrm rot="5400000">
              <a:off x="8373890" y="3603095"/>
              <a:ext cx="361364" cy="580130"/>
            </a:xfrm>
            <a:prstGeom prst="triangle">
              <a:avLst/>
            </a:prstGeom>
            <a:solidFill>
              <a:srgbClr val="002050"/>
            </a:solidFill>
            <a:ln w="3175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49" name="Rectangle 48"/>
            <p:cNvSpPr/>
            <p:nvPr/>
          </p:nvSpPr>
          <p:spPr bwMode="auto">
            <a:xfrm>
              <a:off x="8169446" y="2290944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 rot="16200000">
              <a:off x="6082185" y="2710457"/>
              <a:ext cx="1333314" cy="4893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Convolution</a:t>
              </a:r>
            </a:p>
          </p:txBody>
        </p:sp>
        <p:sp>
          <p:nvSpPr>
            <p:cNvPr id="51" name="TextBox 50"/>
            <p:cNvSpPr txBox="1"/>
            <p:nvPr/>
          </p:nvSpPr>
          <p:spPr>
            <a:xfrm rot="16200000">
              <a:off x="7247092" y="2706564"/>
              <a:ext cx="772134" cy="4893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ReLU</a:t>
              </a:r>
              <a:endPara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 rot="16200000">
              <a:off x="8076753" y="2718318"/>
              <a:ext cx="968598" cy="4893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Pooling</a:t>
              </a:r>
            </a:p>
          </p:txBody>
        </p:sp>
        <p:sp>
          <p:nvSpPr>
            <p:cNvPr id="53" name="Rectangle 52"/>
            <p:cNvSpPr/>
            <p:nvPr/>
          </p:nvSpPr>
          <p:spPr bwMode="auto">
            <a:xfrm>
              <a:off x="9083846" y="2284763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 rot="16200000">
              <a:off x="8876316" y="2576716"/>
              <a:ext cx="1198277" cy="760208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Fully</a:t>
              </a:r>
            </a:p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connected</a:t>
              </a:r>
            </a:p>
          </p:txBody>
        </p:sp>
        <p:grpSp>
          <p:nvGrpSpPr>
            <p:cNvPr id="55" name="Group 54"/>
            <p:cNvGrpSpPr/>
            <p:nvPr/>
          </p:nvGrpSpPr>
          <p:grpSpPr>
            <a:xfrm>
              <a:off x="9271485" y="3643523"/>
              <a:ext cx="409960" cy="527092"/>
              <a:chOff x="5684837" y="3268662"/>
              <a:chExt cx="1066800" cy="1371600"/>
            </a:xfrm>
          </p:grpSpPr>
          <p:sp>
            <p:nvSpPr>
              <p:cNvPr id="56" name="Oval 55"/>
              <p:cNvSpPr/>
              <p:nvPr/>
            </p:nvSpPr>
            <p:spPr bwMode="auto">
              <a:xfrm>
                <a:off x="5684837" y="41830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57" name="Straight Connector 56"/>
              <p:cNvCxnSpPr>
                <a:stCxn id="63" idx="6"/>
                <a:endCxn id="67" idx="2"/>
              </p:cNvCxnSpPr>
              <p:nvPr/>
            </p:nvCxnSpPr>
            <p:spPr>
              <a:xfrm>
                <a:off x="5837237" y="3344862"/>
                <a:ext cx="762000" cy="3810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/>
              <p:cNvCxnSpPr>
                <a:stCxn id="64" idx="6"/>
                <a:endCxn id="67" idx="2"/>
              </p:cNvCxnSpPr>
              <p:nvPr/>
            </p:nvCxnSpPr>
            <p:spPr>
              <a:xfrm flipV="1">
                <a:off x="5837237" y="3725862"/>
                <a:ext cx="762000" cy="2286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/>
              <p:cNvCxnSpPr>
                <a:stCxn id="64" idx="6"/>
                <a:endCxn id="66" idx="2"/>
              </p:cNvCxnSpPr>
              <p:nvPr/>
            </p:nvCxnSpPr>
            <p:spPr>
              <a:xfrm>
                <a:off x="5837237" y="3954462"/>
                <a:ext cx="762000" cy="2286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/>
              <p:cNvCxnSpPr>
                <a:endCxn id="66" idx="2"/>
              </p:cNvCxnSpPr>
              <p:nvPr/>
            </p:nvCxnSpPr>
            <p:spPr>
              <a:xfrm flipV="1">
                <a:off x="5837237" y="4183062"/>
                <a:ext cx="762000" cy="376248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/>
              <p:cNvCxnSpPr>
                <a:stCxn id="63" idx="6"/>
                <a:endCxn id="66" idx="2"/>
              </p:cNvCxnSpPr>
              <p:nvPr/>
            </p:nvCxnSpPr>
            <p:spPr>
              <a:xfrm>
                <a:off x="5837237" y="3344862"/>
                <a:ext cx="762000" cy="8382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/>
              <p:cNvCxnSpPr>
                <a:stCxn id="65" idx="6"/>
                <a:endCxn id="67" idx="2"/>
              </p:cNvCxnSpPr>
              <p:nvPr/>
            </p:nvCxnSpPr>
            <p:spPr>
              <a:xfrm flipV="1">
                <a:off x="5837237" y="3725862"/>
                <a:ext cx="762000" cy="8382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3" name="Oval 62"/>
              <p:cNvSpPr/>
              <p:nvPr/>
            </p:nvSpPr>
            <p:spPr bwMode="auto">
              <a:xfrm>
                <a:off x="5684837" y="32686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64" name="Oval 63"/>
              <p:cNvSpPr/>
              <p:nvPr/>
            </p:nvSpPr>
            <p:spPr bwMode="auto">
              <a:xfrm>
                <a:off x="5684837" y="38782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65" name="Oval 64"/>
              <p:cNvSpPr/>
              <p:nvPr/>
            </p:nvSpPr>
            <p:spPr bwMode="auto">
              <a:xfrm>
                <a:off x="5684837" y="44878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66" name="Oval 65"/>
              <p:cNvSpPr/>
              <p:nvPr/>
            </p:nvSpPr>
            <p:spPr bwMode="auto">
              <a:xfrm>
                <a:off x="6599237" y="41068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67" name="Oval 66"/>
              <p:cNvSpPr/>
              <p:nvPr/>
            </p:nvSpPr>
            <p:spPr bwMode="auto">
              <a:xfrm>
                <a:off x="6599237" y="36496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68" name="Oval 67"/>
              <p:cNvSpPr/>
              <p:nvPr/>
            </p:nvSpPr>
            <p:spPr bwMode="auto">
              <a:xfrm>
                <a:off x="5684837" y="35734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69" name="Straight Connector 68"/>
              <p:cNvCxnSpPr>
                <a:stCxn id="56" idx="6"/>
                <a:endCxn id="66" idx="2"/>
              </p:cNvCxnSpPr>
              <p:nvPr/>
            </p:nvCxnSpPr>
            <p:spPr>
              <a:xfrm flipV="1">
                <a:off x="5837237" y="4183062"/>
                <a:ext cx="762000" cy="762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>
                <a:stCxn id="56" idx="6"/>
                <a:endCxn id="67" idx="2"/>
              </p:cNvCxnSpPr>
              <p:nvPr/>
            </p:nvCxnSpPr>
            <p:spPr>
              <a:xfrm flipV="1">
                <a:off x="5837237" y="3725862"/>
                <a:ext cx="762000" cy="5334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>
                <a:stCxn id="68" idx="6"/>
                <a:endCxn id="67" idx="2"/>
              </p:cNvCxnSpPr>
              <p:nvPr/>
            </p:nvCxnSpPr>
            <p:spPr>
              <a:xfrm>
                <a:off x="5837237" y="3649662"/>
                <a:ext cx="762000" cy="762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>
                <a:stCxn id="68" idx="6"/>
                <a:endCxn id="66" idx="2"/>
              </p:cNvCxnSpPr>
              <p:nvPr/>
            </p:nvCxnSpPr>
            <p:spPr>
              <a:xfrm>
                <a:off x="5837237" y="3649662"/>
                <a:ext cx="762000" cy="5334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3" name="Rectangle 72"/>
            <p:cNvSpPr/>
            <p:nvPr/>
          </p:nvSpPr>
          <p:spPr bwMode="auto">
            <a:xfrm>
              <a:off x="9998181" y="2284763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 rot="16200000">
              <a:off x="9790651" y="2576716"/>
              <a:ext cx="1198277" cy="760208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Fully</a:t>
              </a:r>
            </a:p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connected</a:t>
              </a:r>
            </a:p>
          </p:txBody>
        </p:sp>
        <p:grpSp>
          <p:nvGrpSpPr>
            <p:cNvPr id="75" name="Group 74"/>
            <p:cNvGrpSpPr/>
            <p:nvPr/>
          </p:nvGrpSpPr>
          <p:grpSpPr>
            <a:xfrm>
              <a:off x="10185820" y="3643523"/>
              <a:ext cx="409960" cy="527092"/>
              <a:chOff x="5684837" y="3268662"/>
              <a:chExt cx="1066800" cy="1371600"/>
            </a:xfrm>
          </p:grpSpPr>
          <p:sp>
            <p:nvSpPr>
              <p:cNvPr id="76" name="Oval 75"/>
              <p:cNvSpPr/>
              <p:nvPr/>
            </p:nvSpPr>
            <p:spPr bwMode="auto">
              <a:xfrm>
                <a:off x="5684837" y="41830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77" name="Straight Connector 76"/>
              <p:cNvCxnSpPr>
                <a:stCxn id="83" idx="6"/>
                <a:endCxn id="87" idx="2"/>
              </p:cNvCxnSpPr>
              <p:nvPr/>
            </p:nvCxnSpPr>
            <p:spPr>
              <a:xfrm>
                <a:off x="5837237" y="3344862"/>
                <a:ext cx="762000" cy="3810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>
                <a:stCxn id="84" idx="6"/>
                <a:endCxn id="87" idx="2"/>
              </p:cNvCxnSpPr>
              <p:nvPr/>
            </p:nvCxnSpPr>
            <p:spPr>
              <a:xfrm flipV="1">
                <a:off x="5837237" y="3725862"/>
                <a:ext cx="762000" cy="2286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>
                <a:stCxn id="84" idx="6"/>
                <a:endCxn id="86" idx="2"/>
              </p:cNvCxnSpPr>
              <p:nvPr/>
            </p:nvCxnSpPr>
            <p:spPr>
              <a:xfrm>
                <a:off x="5837237" y="3954462"/>
                <a:ext cx="762000" cy="2286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>
                <a:endCxn id="86" idx="2"/>
              </p:cNvCxnSpPr>
              <p:nvPr/>
            </p:nvCxnSpPr>
            <p:spPr>
              <a:xfrm flipV="1">
                <a:off x="5837237" y="4183062"/>
                <a:ext cx="762000" cy="376248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/>
              <p:cNvCxnSpPr>
                <a:stCxn id="83" idx="6"/>
                <a:endCxn id="86" idx="2"/>
              </p:cNvCxnSpPr>
              <p:nvPr/>
            </p:nvCxnSpPr>
            <p:spPr>
              <a:xfrm>
                <a:off x="5837237" y="3344862"/>
                <a:ext cx="762000" cy="8382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/>
              <p:cNvCxnSpPr>
                <a:stCxn id="85" idx="6"/>
                <a:endCxn id="87" idx="2"/>
              </p:cNvCxnSpPr>
              <p:nvPr/>
            </p:nvCxnSpPr>
            <p:spPr>
              <a:xfrm flipV="1">
                <a:off x="5837237" y="3725862"/>
                <a:ext cx="762000" cy="8382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3" name="Oval 82"/>
              <p:cNvSpPr/>
              <p:nvPr/>
            </p:nvSpPr>
            <p:spPr bwMode="auto">
              <a:xfrm>
                <a:off x="5684837" y="32686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84" name="Oval 83"/>
              <p:cNvSpPr/>
              <p:nvPr/>
            </p:nvSpPr>
            <p:spPr bwMode="auto">
              <a:xfrm>
                <a:off x="5684837" y="38782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85" name="Oval 84"/>
              <p:cNvSpPr/>
              <p:nvPr/>
            </p:nvSpPr>
            <p:spPr bwMode="auto">
              <a:xfrm>
                <a:off x="5684837" y="44878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86" name="Oval 85"/>
              <p:cNvSpPr/>
              <p:nvPr/>
            </p:nvSpPr>
            <p:spPr bwMode="auto">
              <a:xfrm>
                <a:off x="6599237" y="41068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87" name="Oval 86"/>
              <p:cNvSpPr/>
              <p:nvPr/>
            </p:nvSpPr>
            <p:spPr bwMode="auto">
              <a:xfrm>
                <a:off x="6599237" y="36496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88" name="Oval 87"/>
              <p:cNvSpPr/>
              <p:nvPr/>
            </p:nvSpPr>
            <p:spPr bwMode="auto">
              <a:xfrm>
                <a:off x="5684837" y="35734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89" name="Straight Connector 88"/>
              <p:cNvCxnSpPr>
                <a:stCxn id="76" idx="6"/>
                <a:endCxn id="86" idx="2"/>
              </p:cNvCxnSpPr>
              <p:nvPr/>
            </p:nvCxnSpPr>
            <p:spPr>
              <a:xfrm flipV="1">
                <a:off x="5837237" y="4183062"/>
                <a:ext cx="762000" cy="762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>
                <a:stCxn id="76" idx="6"/>
                <a:endCxn id="87" idx="2"/>
              </p:cNvCxnSpPr>
              <p:nvPr/>
            </p:nvCxnSpPr>
            <p:spPr>
              <a:xfrm flipV="1">
                <a:off x="5837237" y="3725862"/>
                <a:ext cx="762000" cy="5334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>
                <a:stCxn id="88" idx="6"/>
                <a:endCxn id="87" idx="2"/>
              </p:cNvCxnSpPr>
              <p:nvPr/>
            </p:nvCxnSpPr>
            <p:spPr>
              <a:xfrm>
                <a:off x="5837237" y="3649662"/>
                <a:ext cx="762000" cy="762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>
                <a:stCxn id="88" idx="6"/>
                <a:endCxn id="86" idx="2"/>
              </p:cNvCxnSpPr>
              <p:nvPr/>
            </p:nvCxnSpPr>
            <p:spPr>
              <a:xfrm>
                <a:off x="5837237" y="3649662"/>
                <a:ext cx="762000" cy="5334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3" name="Group 92"/>
            <p:cNvGrpSpPr/>
            <p:nvPr/>
          </p:nvGrpSpPr>
          <p:grpSpPr>
            <a:xfrm>
              <a:off x="11150894" y="2318838"/>
              <a:ext cx="822748" cy="2173148"/>
              <a:chOff x="9266237" y="2497523"/>
              <a:chExt cx="1143000" cy="3019039"/>
            </a:xfrm>
          </p:grpSpPr>
          <p:sp>
            <p:nvSpPr>
              <p:cNvPr id="94" name="Rectangle 93"/>
              <p:cNvSpPr/>
              <p:nvPr/>
            </p:nvSpPr>
            <p:spPr bwMode="auto">
              <a:xfrm>
                <a:off x="9266237" y="2497523"/>
                <a:ext cx="1143000" cy="1143000"/>
              </a:xfrm>
              <a:prstGeom prst="rect">
                <a:avLst/>
              </a:prstGeom>
              <a:solidFill>
                <a:schemeClr val="tx1"/>
              </a:solidFill>
              <a:ln w="3175">
                <a:solidFill>
                  <a:srgbClr val="00000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8000" b="1" dirty="0">
                    <a:solidFill>
                      <a:schemeClr val="bg1">
                        <a:lumMod val="50000"/>
                      </a:schemeClr>
                    </a:solidFill>
                  </a:rPr>
                  <a:t>X</a:t>
                </a: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95" name="Rectangle 94"/>
              <p:cNvSpPr/>
              <p:nvPr/>
            </p:nvSpPr>
            <p:spPr bwMode="auto">
              <a:xfrm>
                <a:off x="9266237" y="4373562"/>
                <a:ext cx="1143000" cy="1143000"/>
              </a:xfrm>
              <a:prstGeom prst="rect">
                <a:avLst/>
              </a:prstGeom>
              <a:solidFill>
                <a:schemeClr val="tx1"/>
              </a:solidFill>
              <a:ln w="3175">
                <a:solidFill>
                  <a:srgbClr val="00000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8000" b="1" dirty="0">
                    <a:solidFill>
                      <a:schemeClr val="bg1">
                        <a:lumMod val="50000"/>
                      </a:schemeClr>
                    </a:solidFill>
                  </a:rPr>
                  <a:t>O</a:t>
                </a: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</p:grpSp>
        <p:cxnSp>
          <p:nvCxnSpPr>
            <p:cNvPr id="96" name="Straight Arrow Connector 95"/>
            <p:cNvCxnSpPr/>
            <p:nvPr/>
          </p:nvCxnSpPr>
          <p:spPr>
            <a:xfrm flipV="1">
              <a:off x="10818621" y="3417855"/>
              <a:ext cx="304800" cy="9908"/>
            </a:xfrm>
            <a:prstGeom prst="straightConnector1">
              <a:avLst/>
            </a:prstGeom>
            <a:ln w="76200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TextBox 96"/>
            <p:cNvSpPr txBox="1"/>
            <p:nvPr/>
          </p:nvSpPr>
          <p:spPr>
            <a:xfrm>
              <a:off x="11199621" y="1753837"/>
              <a:ext cx="701154" cy="5724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20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.92</a:t>
              </a:r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11199621" y="4531699"/>
              <a:ext cx="701154" cy="5724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20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.51</a:t>
              </a:r>
            </a:p>
          </p:txBody>
        </p:sp>
      </p:grpSp>
      <p:pic>
        <p:nvPicPr>
          <p:cNvPr id="100" name="Picture 9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7421" y="786226"/>
            <a:ext cx="9906000" cy="2796954"/>
          </a:xfrm>
          <a:prstGeom prst="rect">
            <a:avLst/>
          </a:prstGeom>
        </p:spPr>
      </p:pic>
      <p:sp>
        <p:nvSpPr>
          <p:cNvPr id="102" name="Title 1"/>
          <p:cNvSpPr txBox="1">
            <a:spLocks/>
          </p:cNvSpPr>
          <p:nvPr/>
        </p:nvSpPr>
        <p:spPr>
          <a:xfrm>
            <a:off x="4773795" y="6409285"/>
            <a:ext cx="3901341" cy="44899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dirty="0" smtClean="0">
                <a:latin typeface="Constantia" panose="02030602050306030303" pitchFamily="18" charset="0"/>
              </a:rPr>
              <a:t>Source: Brandon Rohrer (Facebook)</a:t>
            </a:r>
            <a:endParaRPr lang="en-US" sz="2000" dirty="0">
              <a:latin typeface="Constantia" panose="020306020503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1955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0" y="594294"/>
            <a:ext cx="12192000" cy="0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0" y="6543038"/>
            <a:ext cx="12192000" cy="0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 txBox="1">
            <a:spLocks/>
          </p:cNvSpPr>
          <p:nvPr/>
        </p:nvSpPr>
        <p:spPr>
          <a:xfrm>
            <a:off x="0" y="6409009"/>
            <a:ext cx="4925684" cy="448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 dirty="0" smtClean="0">
                <a:latin typeface="Constantia" panose="02030602050306030303" pitchFamily="18" charset="0"/>
              </a:rPr>
              <a:t>Graph Convolution Network (GCN)</a:t>
            </a:r>
            <a:endParaRPr lang="en-US" sz="1600" dirty="0">
              <a:latin typeface="Constantia" panose="02030602050306030303" pitchFamily="18" charset="0"/>
            </a:endParaRPr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9347200" y="6409009"/>
            <a:ext cx="2844799" cy="448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1600" dirty="0" smtClean="0">
                <a:latin typeface="Constantia" panose="02030602050306030303" pitchFamily="18" charset="0"/>
              </a:rPr>
              <a:t>GCN Architecture</a:t>
            </a:r>
            <a:endParaRPr lang="en-US" sz="1600" dirty="0">
              <a:latin typeface="Constantia" panose="02030602050306030303" pitchFamily="18" charset="0"/>
            </a:endParaRPr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4045226" y="6533098"/>
            <a:ext cx="5118652" cy="31501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 dirty="0" smtClean="0">
                <a:latin typeface="Constantia" panose="02030602050306030303" pitchFamily="18" charset="0"/>
              </a:rPr>
              <a:t>Source: Nanyang Technological University - Singapore</a:t>
            </a:r>
            <a:endParaRPr lang="en-US" sz="1600" dirty="0">
              <a:latin typeface="Constantia" panose="02030602050306030303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5678" y="791301"/>
            <a:ext cx="8634953" cy="5421095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594294"/>
          </a:xfrm>
        </p:spPr>
        <p:txBody>
          <a:bodyPr>
            <a:normAutofit/>
          </a:bodyPr>
          <a:lstStyle/>
          <a:p>
            <a:r>
              <a:rPr lang="en-US" sz="3200" b="1" dirty="0" smtClean="0">
                <a:solidFill>
                  <a:schemeClr val="accent5">
                    <a:lumMod val="50000"/>
                  </a:schemeClr>
                </a:solidFill>
                <a:latin typeface="Constantia" panose="02030602050306030303" pitchFamily="18" charset="0"/>
              </a:rPr>
              <a:t>CONVOLUTION IN SPECTRAL DOMAIN</a:t>
            </a:r>
            <a:endParaRPr lang="en-US" sz="3200" b="1" dirty="0">
              <a:solidFill>
                <a:schemeClr val="accent5">
                  <a:lumMod val="50000"/>
                </a:schemeClr>
              </a:solidFill>
              <a:latin typeface="Constantia" panose="020306020503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9868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0" y="594294"/>
            <a:ext cx="12192000" cy="0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0" y="6543038"/>
            <a:ext cx="12192000" cy="0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 txBox="1">
            <a:spLocks/>
          </p:cNvSpPr>
          <p:nvPr/>
        </p:nvSpPr>
        <p:spPr>
          <a:xfrm>
            <a:off x="0" y="6409009"/>
            <a:ext cx="4925684" cy="448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 dirty="0" smtClean="0">
                <a:latin typeface="Constantia" panose="02030602050306030303" pitchFamily="18" charset="0"/>
              </a:rPr>
              <a:t>Graph Convolution Network (GCN)</a:t>
            </a:r>
            <a:endParaRPr lang="en-US" sz="1600" dirty="0">
              <a:latin typeface="Constantia" panose="02030602050306030303" pitchFamily="18" charset="0"/>
            </a:endParaRPr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9347200" y="6409009"/>
            <a:ext cx="2844799" cy="448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1600" dirty="0" smtClean="0">
                <a:latin typeface="Constantia" panose="02030602050306030303" pitchFamily="18" charset="0"/>
              </a:rPr>
              <a:t>GCN Architecture</a:t>
            </a:r>
            <a:endParaRPr lang="en-US" sz="1600" dirty="0">
              <a:latin typeface="Constantia" panose="02030602050306030303" pitchFamily="18" charset="0"/>
            </a:endParaRPr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4045226" y="6533098"/>
            <a:ext cx="5118652" cy="31501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 dirty="0" smtClean="0">
                <a:latin typeface="Constantia" panose="02030602050306030303" pitchFamily="18" charset="0"/>
              </a:rPr>
              <a:t>Source: Nanyang Technological University - Singapore</a:t>
            </a:r>
            <a:endParaRPr lang="en-US" sz="1600" dirty="0">
              <a:latin typeface="Constantia" panose="02030602050306030303" pitchFamily="18" charset="0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594294"/>
          </a:xfrm>
        </p:spPr>
        <p:txBody>
          <a:bodyPr>
            <a:normAutofit/>
          </a:bodyPr>
          <a:lstStyle/>
          <a:p>
            <a:r>
              <a:rPr lang="en-US" sz="3200" b="1" dirty="0" smtClean="0">
                <a:solidFill>
                  <a:schemeClr val="accent5">
                    <a:lumMod val="50000"/>
                  </a:schemeClr>
                </a:solidFill>
                <a:latin typeface="Constantia" panose="02030602050306030303" pitchFamily="18" charset="0"/>
              </a:rPr>
              <a:t>CONVOLUTION IN SPECTRAL DOMAIN</a:t>
            </a:r>
            <a:endParaRPr lang="en-US" sz="3200" b="1" dirty="0">
              <a:solidFill>
                <a:schemeClr val="accent5">
                  <a:lumMod val="50000"/>
                </a:schemeClr>
              </a:solidFill>
              <a:latin typeface="Constantia" panose="02030602050306030303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14" y="1011678"/>
            <a:ext cx="11417378" cy="4883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703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0" y="594294"/>
            <a:ext cx="12192000" cy="0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0" y="6543038"/>
            <a:ext cx="12192000" cy="0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 txBox="1">
            <a:spLocks/>
          </p:cNvSpPr>
          <p:nvPr/>
        </p:nvSpPr>
        <p:spPr>
          <a:xfrm>
            <a:off x="0" y="6409009"/>
            <a:ext cx="4925684" cy="448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 dirty="0" smtClean="0">
                <a:latin typeface="Constantia" panose="02030602050306030303" pitchFamily="18" charset="0"/>
              </a:rPr>
              <a:t>Graph Convolution Network (GCN)</a:t>
            </a:r>
            <a:endParaRPr lang="en-US" sz="1600" dirty="0">
              <a:latin typeface="Constantia" panose="02030602050306030303" pitchFamily="18" charset="0"/>
            </a:endParaRPr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9347200" y="6409009"/>
            <a:ext cx="2844799" cy="448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1600" dirty="0" smtClean="0">
                <a:latin typeface="Constantia" panose="02030602050306030303" pitchFamily="18" charset="0"/>
              </a:rPr>
              <a:t>GCN Architecture</a:t>
            </a:r>
            <a:endParaRPr lang="en-US" sz="1600" dirty="0">
              <a:latin typeface="Constantia" panose="02030602050306030303" pitchFamily="18" charset="0"/>
            </a:endParaRPr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4045226" y="6533098"/>
            <a:ext cx="5118652" cy="31501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 dirty="0" smtClean="0">
                <a:latin typeface="Constantia" panose="02030602050306030303" pitchFamily="18" charset="0"/>
              </a:rPr>
              <a:t>Source: Nanyang Technological University - Singapore</a:t>
            </a:r>
            <a:endParaRPr lang="en-US" sz="1600" dirty="0">
              <a:latin typeface="Constantia" panose="02030602050306030303" pitchFamily="18" charset="0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594294"/>
          </a:xfrm>
        </p:spPr>
        <p:txBody>
          <a:bodyPr>
            <a:normAutofit/>
          </a:bodyPr>
          <a:lstStyle/>
          <a:p>
            <a:r>
              <a:rPr lang="en-US" sz="3200" b="1" dirty="0" smtClean="0">
                <a:solidFill>
                  <a:schemeClr val="accent5">
                    <a:lumMod val="50000"/>
                  </a:schemeClr>
                </a:solidFill>
                <a:latin typeface="Constantia" panose="02030602050306030303" pitchFamily="18" charset="0"/>
              </a:rPr>
              <a:t>CONVOLUTION IN SPECTRAL DOMAIN</a:t>
            </a:r>
            <a:endParaRPr lang="en-US" sz="3200" b="1" dirty="0">
              <a:solidFill>
                <a:schemeClr val="accent5">
                  <a:lumMod val="50000"/>
                </a:schemeClr>
              </a:solidFill>
              <a:latin typeface="Constantia" panose="02030602050306030303" pitchFamily="18" charset="0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756901" y="813651"/>
            <a:ext cx="10678198" cy="60258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dirty="0" smtClean="0">
                <a:latin typeface="Constantia" panose="02030602050306030303" pitchFamily="18" charset="0"/>
              </a:rPr>
              <a:t>Chebyshev Approximation to Kth order where K &lt;&lt; N</a:t>
            </a:r>
            <a:endParaRPr lang="en-US" sz="2400" dirty="0">
              <a:latin typeface="Constantia" panose="02030602050306030303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0536" y="1540321"/>
            <a:ext cx="4944563" cy="417083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754" y="1701067"/>
            <a:ext cx="4551377" cy="3849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503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594294"/>
          </a:xfrm>
        </p:spPr>
        <p:txBody>
          <a:bodyPr>
            <a:normAutofit/>
          </a:bodyPr>
          <a:lstStyle/>
          <a:p>
            <a:r>
              <a:rPr lang="en-US" sz="3200" b="1" dirty="0" smtClean="0">
                <a:solidFill>
                  <a:schemeClr val="accent5">
                    <a:lumMod val="50000"/>
                  </a:schemeClr>
                </a:solidFill>
                <a:latin typeface="Constantia" panose="02030602050306030303" pitchFamily="18" charset="0"/>
              </a:rPr>
              <a:t>GRAPH COARSENING – MAX POOLING</a:t>
            </a:r>
            <a:endParaRPr lang="en-US" sz="3200" b="1" dirty="0">
              <a:solidFill>
                <a:schemeClr val="accent5">
                  <a:lumMod val="50000"/>
                </a:schemeClr>
              </a:solidFill>
              <a:latin typeface="Constantia" panose="02030602050306030303" pitchFamily="18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0" y="594294"/>
            <a:ext cx="12192000" cy="0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0" y="6543038"/>
            <a:ext cx="12192000" cy="0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 txBox="1">
            <a:spLocks/>
          </p:cNvSpPr>
          <p:nvPr/>
        </p:nvSpPr>
        <p:spPr>
          <a:xfrm>
            <a:off x="0" y="6409009"/>
            <a:ext cx="4925684" cy="448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 dirty="0" smtClean="0">
                <a:latin typeface="Constantia" panose="02030602050306030303" pitchFamily="18" charset="0"/>
              </a:rPr>
              <a:t>Graph Convolution Network (GCN)</a:t>
            </a:r>
            <a:endParaRPr lang="en-US" sz="1600" dirty="0">
              <a:latin typeface="Constantia" panose="02030602050306030303" pitchFamily="18" charset="0"/>
            </a:endParaRPr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9347200" y="6409009"/>
            <a:ext cx="2844799" cy="448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1600" dirty="0" smtClean="0">
                <a:latin typeface="Constantia" panose="02030602050306030303" pitchFamily="18" charset="0"/>
              </a:rPr>
              <a:t>GCN Architecture</a:t>
            </a:r>
            <a:endParaRPr lang="en-US" sz="1600" dirty="0">
              <a:latin typeface="Constantia" panose="02030602050306030303" pitchFamily="18" charset="0"/>
            </a:endParaRPr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4045226" y="6533098"/>
            <a:ext cx="5118652" cy="31501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 dirty="0" smtClean="0">
                <a:latin typeface="Constantia" panose="02030602050306030303" pitchFamily="18" charset="0"/>
              </a:rPr>
              <a:t>Source: Nanyang Technological University - Singapore</a:t>
            </a:r>
            <a:endParaRPr lang="en-US" sz="1600" dirty="0">
              <a:latin typeface="Constantia" panose="02030602050306030303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387" y="1735342"/>
            <a:ext cx="11073311" cy="3413993"/>
          </a:xfrm>
          <a:prstGeom prst="rect">
            <a:avLst/>
          </a:prstGeom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5577342" y="5283364"/>
            <a:ext cx="6614658" cy="60258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dirty="0" smtClean="0">
                <a:latin typeface="Constantia" panose="02030602050306030303" pitchFamily="18" charset="0"/>
              </a:rPr>
              <a:t>NP-Hard</a:t>
            </a:r>
            <a:endParaRPr lang="en-US" sz="2400" dirty="0">
              <a:latin typeface="Constantia" panose="020306020503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2461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0" y="594294"/>
            <a:ext cx="12192000" cy="0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0" y="6543038"/>
            <a:ext cx="12192000" cy="0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 txBox="1">
            <a:spLocks/>
          </p:cNvSpPr>
          <p:nvPr/>
        </p:nvSpPr>
        <p:spPr>
          <a:xfrm>
            <a:off x="0" y="6409009"/>
            <a:ext cx="4925684" cy="448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 dirty="0" smtClean="0">
                <a:latin typeface="Constantia" panose="02030602050306030303" pitchFamily="18" charset="0"/>
              </a:rPr>
              <a:t>Graph Convolution Network (GCN)</a:t>
            </a:r>
            <a:endParaRPr lang="en-US" sz="1600" dirty="0">
              <a:latin typeface="Constantia" panose="02030602050306030303" pitchFamily="18" charset="0"/>
            </a:endParaRPr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9347200" y="6409009"/>
            <a:ext cx="2844799" cy="448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1600" dirty="0" smtClean="0">
                <a:latin typeface="Constantia" panose="02030602050306030303" pitchFamily="18" charset="0"/>
              </a:rPr>
              <a:t>GCN Architecture</a:t>
            </a:r>
            <a:endParaRPr lang="en-US" sz="1600" dirty="0">
              <a:latin typeface="Constantia" panose="02030602050306030303" pitchFamily="18" charset="0"/>
            </a:endParaRPr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4045226" y="6533098"/>
            <a:ext cx="5118652" cy="31501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 dirty="0" smtClean="0">
                <a:latin typeface="Constantia" panose="02030602050306030303" pitchFamily="18" charset="0"/>
              </a:rPr>
              <a:t>Source: Nanyang Technological University - Singapore</a:t>
            </a:r>
            <a:endParaRPr lang="en-US" sz="1600" dirty="0">
              <a:latin typeface="Constantia" panose="02030602050306030303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159" y="1723892"/>
            <a:ext cx="4369930" cy="368954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8556" y="961604"/>
            <a:ext cx="7517827" cy="5030633"/>
          </a:xfrm>
          <a:prstGeom prst="rect">
            <a:avLst/>
          </a:prstGeom>
        </p:spPr>
      </p:pic>
      <p:sp>
        <p:nvSpPr>
          <p:cNvPr id="12" name="Title 1"/>
          <p:cNvSpPr txBox="1">
            <a:spLocks/>
          </p:cNvSpPr>
          <p:nvPr/>
        </p:nvSpPr>
        <p:spPr>
          <a:xfrm>
            <a:off x="0" y="0"/>
            <a:ext cx="12192000" cy="59429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smtClean="0">
                <a:solidFill>
                  <a:schemeClr val="accent5">
                    <a:lumMod val="50000"/>
                  </a:schemeClr>
                </a:solidFill>
                <a:latin typeface="Constantia" panose="02030602050306030303" pitchFamily="18" charset="0"/>
              </a:rPr>
              <a:t>GRAPH COARSENING – MAX POOLING</a:t>
            </a:r>
            <a:endParaRPr lang="en-US" sz="3200" b="1" dirty="0">
              <a:solidFill>
                <a:schemeClr val="accent5">
                  <a:lumMod val="50000"/>
                </a:schemeClr>
              </a:solidFill>
              <a:latin typeface="Constantia" panose="020306020503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941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0" y="594294"/>
            <a:ext cx="12192000" cy="0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0" y="6543038"/>
            <a:ext cx="12192000" cy="0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 txBox="1">
            <a:spLocks/>
          </p:cNvSpPr>
          <p:nvPr/>
        </p:nvSpPr>
        <p:spPr>
          <a:xfrm>
            <a:off x="0" y="6409009"/>
            <a:ext cx="4925684" cy="448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 dirty="0" smtClean="0">
                <a:latin typeface="Constantia" panose="02030602050306030303" pitchFamily="18" charset="0"/>
              </a:rPr>
              <a:t>Graph Convolution Network (GCN)</a:t>
            </a:r>
            <a:endParaRPr lang="en-US" sz="1600" dirty="0">
              <a:latin typeface="Constantia" panose="02030602050306030303" pitchFamily="18" charset="0"/>
            </a:endParaRPr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9347200" y="6409009"/>
            <a:ext cx="2844799" cy="448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1600" dirty="0" smtClean="0">
                <a:latin typeface="Constantia" panose="02030602050306030303" pitchFamily="18" charset="0"/>
              </a:rPr>
              <a:t>GCN Architecture</a:t>
            </a:r>
            <a:endParaRPr lang="en-US" sz="1600" dirty="0">
              <a:latin typeface="Constantia" panose="02030602050306030303" pitchFamily="18" charset="0"/>
            </a:endParaRPr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4045226" y="6533098"/>
            <a:ext cx="5118652" cy="31501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 dirty="0" smtClean="0">
                <a:latin typeface="Constantia" panose="02030602050306030303" pitchFamily="18" charset="0"/>
              </a:rPr>
              <a:t>Source: Nanyang Technological University - Singapore</a:t>
            </a:r>
            <a:endParaRPr lang="en-US" sz="1600" dirty="0">
              <a:latin typeface="Constantia" panose="02030602050306030303" pitchFamily="18" charset="0"/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0" y="0"/>
            <a:ext cx="12192000" cy="59429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smtClean="0">
                <a:solidFill>
                  <a:schemeClr val="accent5">
                    <a:lumMod val="50000"/>
                  </a:schemeClr>
                </a:solidFill>
                <a:latin typeface="Constantia" panose="02030602050306030303" pitchFamily="18" charset="0"/>
              </a:rPr>
              <a:t>GRAPH COARSENING – MAX POOLING</a:t>
            </a:r>
            <a:endParaRPr lang="en-US" sz="3200" b="1" dirty="0">
              <a:solidFill>
                <a:schemeClr val="accent5">
                  <a:lumMod val="50000"/>
                </a:schemeClr>
              </a:solidFill>
              <a:latin typeface="Constantia" panose="02030602050306030303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807" y="1978907"/>
            <a:ext cx="5542192" cy="306388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1673830"/>
            <a:ext cx="5460459" cy="3200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97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0" y="594294"/>
            <a:ext cx="12192000" cy="0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0" y="6543038"/>
            <a:ext cx="12192000" cy="0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 txBox="1">
            <a:spLocks/>
          </p:cNvSpPr>
          <p:nvPr/>
        </p:nvSpPr>
        <p:spPr>
          <a:xfrm>
            <a:off x="0" y="6409009"/>
            <a:ext cx="4925684" cy="448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 dirty="0" smtClean="0">
                <a:latin typeface="Constantia" panose="02030602050306030303" pitchFamily="18" charset="0"/>
              </a:rPr>
              <a:t>Graph Convolution Network (GCN)</a:t>
            </a:r>
            <a:endParaRPr lang="en-US" sz="1600" dirty="0">
              <a:latin typeface="Constantia" panose="02030602050306030303" pitchFamily="18" charset="0"/>
            </a:endParaRPr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9347200" y="6409009"/>
            <a:ext cx="2844799" cy="448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1600" dirty="0" smtClean="0">
                <a:latin typeface="Constantia" panose="02030602050306030303" pitchFamily="18" charset="0"/>
              </a:rPr>
              <a:t>GCN Architecture</a:t>
            </a:r>
            <a:endParaRPr lang="en-US" sz="1600" dirty="0">
              <a:latin typeface="Constantia" panose="02030602050306030303" pitchFamily="18" charset="0"/>
            </a:endParaRPr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4045226" y="6533098"/>
            <a:ext cx="5118652" cy="31501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 dirty="0" smtClean="0">
                <a:latin typeface="Constantia" panose="02030602050306030303" pitchFamily="18" charset="0"/>
              </a:rPr>
              <a:t>Source: Nanyang Technological University - Singapore</a:t>
            </a:r>
            <a:endParaRPr lang="en-US" sz="1600" dirty="0">
              <a:latin typeface="Constantia" panose="02030602050306030303" pitchFamily="18" charset="0"/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0" y="0"/>
            <a:ext cx="12192000" cy="59429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 smtClean="0">
                <a:solidFill>
                  <a:schemeClr val="accent5">
                    <a:lumMod val="50000"/>
                  </a:schemeClr>
                </a:solidFill>
                <a:latin typeface="Constantia" panose="02030602050306030303" pitchFamily="18" charset="0"/>
              </a:rPr>
              <a:t>THE COMPLETE PICTURE</a:t>
            </a:r>
            <a:endParaRPr lang="en-US" sz="3200" b="1" dirty="0">
              <a:solidFill>
                <a:schemeClr val="accent5">
                  <a:lumMod val="50000"/>
                </a:schemeClr>
              </a:solidFill>
              <a:latin typeface="Constantia" panose="02030602050306030303" pitchFamily="18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763" y="1188588"/>
            <a:ext cx="10401933" cy="4735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105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0" y="594294"/>
            <a:ext cx="12192000" cy="0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0" y="6543038"/>
            <a:ext cx="12192000" cy="0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 txBox="1">
            <a:spLocks/>
          </p:cNvSpPr>
          <p:nvPr/>
        </p:nvSpPr>
        <p:spPr>
          <a:xfrm>
            <a:off x="0" y="6409009"/>
            <a:ext cx="4925684" cy="448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 dirty="0" smtClean="0">
                <a:latin typeface="Constantia" panose="02030602050306030303" pitchFamily="18" charset="0"/>
              </a:rPr>
              <a:t>Graph Convolution Network (GCN)</a:t>
            </a:r>
            <a:endParaRPr lang="en-US" sz="1600" dirty="0">
              <a:latin typeface="Constantia" panose="02030602050306030303" pitchFamily="18" charset="0"/>
            </a:endParaRPr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9347200" y="6409009"/>
            <a:ext cx="2844799" cy="448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1600" dirty="0" smtClean="0">
                <a:latin typeface="Constantia" panose="02030602050306030303" pitchFamily="18" charset="0"/>
              </a:rPr>
              <a:t>GCN Architecture</a:t>
            </a:r>
            <a:endParaRPr lang="en-US" sz="1600" dirty="0">
              <a:latin typeface="Constantia" panose="02030602050306030303" pitchFamily="18" charset="0"/>
            </a:endParaRPr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4735891" y="6533098"/>
            <a:ext cx="3513165" cy="31501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 dirty="0" smtClean="0">
                <a:latin typeface="Constantia" panose="02030602050306030303" pitchFamily="18" charset="0"/>
              </a:rPr>
              <a:t>Source</a:t>
            </a:r>
            <a:r>
              <a:rPr lang="en-US" sz="1600" dirty="0" smtClean="0">
                <a:latin typeface="Constantia" panose="02030602050306030303" pitchFamily="18" charset="0"/>
              </a:rPr>
              <a:t>: Thomas </a:t>
            </a:r>
            <a:r>
              <a:rPr lang="en-US" sz="1600" dirty="0" err="1" smtClean="0">
                <a:latin typeface="Constantia" panose="02030602050306030303" pitchFamily="18" charset="0"/>
              </a:rPr>
              <a:t>Kifp</a:t>
            </a:r>
            <a:r>
              <a:rPr lang="en-US" sz="1600" dirty="0" smtClean="0">
                <a:latin typeface="Constantia" panose="02030602050306030303" pitchFamily="18" charset="0"/>
              </a:rPr>
              <a:t> – Switzerland</a:t>
            </a:r>
            <a:endParaRPr lang="en-US" sz="1600" dirty="0">
              <a:latin typeface="Constantia" panose="02030602050306030303" pitchFamily="18" charset="0"/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0" y="0"/>
            <a:ext cx="12192000" cy="59429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 smtClean="0">
                <a:solidFill>
                  <a:schemeClr val="accent5">
                    <a:lumMod val="50000"/>
                  </a:schemeClr>
                </a:solidFill>
                <a:latin typeface="Constantia" panose="02030602050306030303" pitchFamily="18" charset="0"/>
              </a:rPr>
              <a:t>1</a:t>
            </a:r>
            <a:r>
              <a:rPr lang="en-US" sz="3200" b="1" baseline="30000" dirty="0" smtClean="0">
                <a:solidFill>
                  <a:schemeClr val="accent5">
                    <a:lumMod val="50000"/>
                  </a:schemeClr>
                </a:solidFill>
                <a:latin typeface="Constantia" panose="02030602050306030303" pitchFamily="18" charset="0"/>
              </a:rPr>
              <a:t>st</a:t>
            </a:r>
            <a:r>
              <a:rPr lang="en-US" sz="3200" b="1" dirty="0" smtClean="0">
                <a:solidFill>
                  <a:schemeClr val="accent5">
                    <a:lumMod val="50000"/>
                  </a:schemeClr>
                </a:solidFill>
                <a:latin typeface="Constantia" panose="02030602050306030303" pitchFamily="18" charset="0"/>
              </a:rPr>
              <a:t> ORDER CHEBYSHEV APPROXIMATION</a:t>
            </a:r>
            <a:endParaRPr lang="en-US" sz="3200" b="1" dirty="0">
              <a:solidFill>
                <a:schemeClr val="accent5">
                  <a:lumMod val="50000"/>
                </a:schemeClr>
              </a:solidFill>
              <a:latin typeface="Constantia" panose="02030602050306030303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876" y="2330027"/>
            <a:ext cx="5226527" cy="292157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8320" y="938767"/>
            <a:ext cx="5479255" cy="68585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9602" y="2540656"/>
            <a:ext cx="5444679" cy="2658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95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3637" y="735715"/>
            <a:ext cx="8824725" cy="1760373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0" y="594294"/>
            <a:ext cx="12192000" cy="0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0" y="6543038"/>
            <a:ext cx="12192000" cy="0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 txBox="1">
            <a:spLocks/>
          </p:cNvSpPr>
          <p:nvPr/>
        </p:nvSpPr>
        <p:spPr>
          <a:xfrm>
            <a:off x="0" y="6409009"/>
            <a:ext cx="4925684" cy="448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 dirty="0" smtClean="0">
                <a:latin typeface="Constantia" panose="02030602050306030303" pitchFamily="18" charset="0"/>
              </a:rPr>
              <a:t>Graph Convolution Network (GCN)</a:t>
            </a:r>
            <a:endParaRPr lang="en-US" sz="1600" dirty="0">
              <a:latin typeface="Constantia" panose="02030602050306030303" pitchFamily="18" charset="0"/>
            </a:endParaRPr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9347200" y="6409009"/>
            <a:ext cx="2844799" cy="448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1600" dirty="0" smtClean="0">
                <a:latin typeface="Constantia" panose="02030602050306030303" pitchFamily="18" charset="0"/>
              </a:rPr>
              <a:t>GCN Architecture</a:t>
            </a:r>
            <a:endParaRPr lang="en-US" sz="1600" dirty="0">
              <a:latin typeface="Constantia" panose="02030602050306030303" pitchFamily="18" charset="0"/>
            </a:endParaRPr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4735891" y="6533098"/>
            <a:ext cx="3513165" cy="31501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 dirty="0" smtClean="0">
                <a:latin typeface="Constantia" panose="02030602050306030303" pitchFamily="18" charset="0"/>
              </a:rPr>
              <a:t>Source</a:t>
            </a:r>
            <a:r>
              <a:rPr lang="en-US" sz="1600" dirty="0" smtClean="0">
                <a:latin typeface="Constantia" panose="02030602050306030303" pitchFamily="18" charset="0"/>
              </a:rPr>
              <a:t>: Thomas </a:t>
            </a:r>
            <a:r>
              <a:rPr lang="en-US" sz="1600" dirty="0" err="1" smtClean="0">
                <a:latin typeface="Constantia" panose="02030602050306030303" pitchFamily="18" charset="0"/>
              </a:rPr>
              <a:t>Kifp</a:t>
            </a:r>
            <a:r>
              <a:rPr lang="en-US" sz="1600" dirty="0" smtClean="0">
                <a:latin typeface="Constantia" panose="02030602050306030303" pitchFamily="18" charset="0"/>
              </a:rPr>
              <a:t> – Switzerland</a:t>
            </a:r>
            <a:endParaRPr lang="en-US" sz="1600" dirty="0">
              <a:latin typeface="Constantia" panose="02030602050306030303" pitchFamily="18" charset="0"/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0" y="0"/>
            <a:ext cx="12192000" cy="59429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 smtClean="0">
                <a:solidFill>
                  <a:schemeClr val="accent5">
                    <a:lumMod val="50000"/>
                  </a:schemeClr>
                </a:solidFill>
                <a:latin typeface="Constantia" panose="02030602050306030303" pitchFamily="18" charset="0"/>
              </a:rPr>
              <a:t>1</a:t>
            </a:r>
            <a:r>
              <a:rPr lang="en-US" sz="3200" b="1" baseline="30000" dirty="0" smtClean="0">
                <a:solidFill>
                  <a:schemeClr val="accent5">
                    <a:lumMod val="50000"/>
                  </a:schemeClr>
                </a:solidFill>
                <a:latin typeface="Constantia" panose="02030602050306030303" pitchFamily="18" charset="0"/>
              </a:rPr>
              <a:t>st</a:t>
            </a:r>
            <a:r>
              <a:rPr lang="en-US" sz="3200" b="1" dirty="0" smtClean="0">
                <a:solidFill>
                  <a:schemeClr val="accent5">
                    <a:lumMod val="50000"/>
                  </a:schemeClr>
                </a:solidFill>
                <a:latin typeface="Constantia" panose="02030602050306030303" pitchFamily="18" charset="0"/>
              </a:rPr>
              <a:t> ORDER CHEBYSHEV APPROXIMATION</a:t>
            </a:r>
            <a:endParaRPr lang="en-US" sz="3200" b="1" dirty="0">
              <a:solidFill>
                <a:schemeClr val="accent5">
                  <a:lumMod val="50000"/>
                </a:schemeClr>
              </a:solidFill>
              <a:latin typeface="Constantia" panose="02030602050306030303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399" y="2422155"/>
            <a:ext cx="4838617" cy="391983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2390" y="2935515"/>
            <a:ext cx="6762527" cy="2618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133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594294"/>
          </a:xfrm>
        </p:spPr>
        <p:txBody>
          <a:bodyPr>
            <a:normAutofit/>
          </a:bodyPr>
          <a:lstStyle/>
          <a:p>
            <a:r>
              <a:rPr lang="en-US" sz="3200" b="1" dirty="0" smtClean="0">
                <a:solidFill>
                  <a:schemeClr val="accent5">
                    <a:lumMod val="50000"/>
                  </a:schemeClr>
                </a:solidFill>
                <a:latin typeface="Constantia" panose="02030602050306030303" pitchFamily="18" charset="0"/>
              </a:rPr>
              <a:t>FILTERING</a:t>
            </a:r>
            <a:endParaRPr lang="en-US" sz="3200" b="1" dirty="0">
              <a:solidFill>
                <a:schemeClr val="accent5">
                  <a:lumMod val="50000"/>
                </a:schemeClr>
              </a:solidFill>
              <a:latin typeface="Constantia" panose="02030602050306030303" pitchFamily="18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0" y="594294"/>
            <a:ext cx="12192000" cy="0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/>
          <p:cNvSpPr txBox="1">
            <a:spLocks/>
          </p:cNvSpPr>
          <p:nvPr/>
        </p:nvSpPr>
        <p:spPr>
          <a:xfrm>
            <a:off x="0" y="6409009"/>
            <a:ext cx="4925684" cy="448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dirty="0" smtClean="0">
                <a:latin typeface="Constantia" panose="02030602050306030303" pitchFamily="18" charset="0"/>
              </a:rPr>
              <a:t>Graph Convolution Network (GCN)</a:t>
            </a:r>
            <a:endParaRPr lang="en-US" sz="2000" dirty="0">
              <a:latin typeface="Constantia" panose="02030602050306030303" pitchFamily="18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0" y="6483404"/>
            <a:ext cx="12192000" cy="0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/>
          <p:cNvSpPr txBox="1">
            <a:spLocks/>
          </p:cNvSpPr>
          <p:nvPr/>
        </p:nvSpPr>
        <p:spPr>
          <a:xfrm>
            <a:off x="9347200" y="6409009"/>
            <a:ext cx="2844799" cy="448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 smtClean="0">
                <a:latin typeface="Constantia" panose="02030602050306030303" pitchFamily="18" charset="0"/>
              </a:rPr>
              <a:t>CNN Architecture</a:t>
            </a:r>
            <a:endParaRPr lang="en-US" sz="2000" dirty="0">
              <a:latin typeface="Constantia" panose="02030602050306030303" pitchFamily="18" charset="0"/>
            </a:endParaRPr>
          </a:p>
        </p:txBody>
      </p:sp>
      <p:sp>
        <p:nvSpPr>
          <p:cNvPr id="102" name="Title 1"/>
          <p:cNvSpPr txBox="1">
            <a:spLocks/>
          </p:cNvSpPr>
          <p:nvPr/>
        </p:nvSpPr>
        <p:spPr>
          <a:xfrm>
            <a:off x="5588099" y="6399125"/>
            <a:ext cx="3298524" cy="448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dirty="0" smtClean="0">
                <a:latin typeface="Constantia" panose="02030602050306030303" pitchFamily="18" charset="0"/>
              </a:rPr>
              <a:t>Source: Brandon Rohrer</a:t>
            </a:r>
            <a:endParaRPr lang="en-US" sz="2000" dirty="0">
              <a:latin typeface="Constantia" panose="02030602050306030303" pitchFamily="18" charset="0"/>
            </a:endParaRPr>
          </a:p>
        </p:txBody>
      </p:sp>
      <p:sp>
        <p:nvSpPr>
          <p:cNvPr id="105" name="Title 1"/>
          <p:cNvSpPr txBox="1">
            <a:spLocks/>
          </p:cNvSpPr>
          <p:nvPr/>
        </p:nvSpPr>
        <p:spPr>
          <a:xfrm>
            <a:off x="302436" y="945872"/>
            <a:ext cx="11889564" cy="48543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dirty="0" smtClean="0">
                <a:latin typeface="Constantia" panose="02030602050306030303" pitchFamily="18" charset="0"/>
                <a:cs typeface="Consolas" panose="020B0609020204030204" pitchFamily="49" charset="0"/>
              </a:rPr>
              <a:t>Consider this image: (2D Matrix)</a:t>
            </a:r>
            <a:endParaRPr lang="en-US" sz="2400" dirty="0">
              <a:latin typeface="Constantia" panose="02030602050306030303" pitchFamily="18" charset="0"/>
              <a:cs typeface="Consolas" panose="020B0609020204030204" pitchFamily="49" charset="0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8927" y="1978095"/>
            <a:ext cx="3474146" cy="3368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142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594294"/>
          </a:xfrm>
        </p:spPr>
        <p:txBody>
          <a:bodyPr>
            <a:normAutofit/>
          </a:bodyPr>
          <a:lstStyle/>
          <a:p>
            <a:r>
              <a:rPr lang="en-US" sz="3200" b="1" dirty="0" smtClean="0">
                <a:solidFill>
                  <a:schemeClr val="accent5">
                    <a:lumMod val="50000"/>
                  </a:schemeClr>
                </a:solidFill>
                <a:latin typeface="Constantia" panose="02030602050306030303" pitchFamily="18" charset="0"/>
              </a:rPr>
              <a:t>FILTERING OPERATION</a:t>
            </a:r>
            <a:endParaRPr lang="en-US" sz="3200" b="1" dirty="0">
              <a:solidFill>
                <a:schemeClr val="accent5">
                  <a:lumMod val="50000"/>
                </a:schemeClr>
              </a:solidFill>
              <a:latin typeface="Constantia" panose="02030602050306030303" pitchFamily="18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0" y="594294"/>
            <a:ext cx="12192000" cy="0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/>
          <p:cNvSpPr txBox="1">
            <a:spLocks/>
          </p:cNvSpPr>
          <p:nvPr/>
        </p:nvSpPr>
        <p:spPr>
          <a:xfrm>
            <a:off x="0" y="6409009"/>
            <a:ext cx="4925684" cy="448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dirty="0" smtClean="0">
                <a:latin typeface="Constantia" panose="02030602050306030303" pitchFamily="18" charset="0"/>
              </a:rPr>
              <a:t>Graph Convolution Network (GCN)</a:t>
            </a:r>
            <a:endParaRPr lang="en-US" sz="2000" dirty="0">
              <a:latin typeface="Constantia" panose="02030602050306030303" pitchFamily="18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0" y="6483404"/>
            <a:ext cx="12192000" cy="0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/>
          <p:cNvSpPr txBox="1">
            <a:spLocks/>
          </p:cNvSpPr>
          <p:nvPr/>
        </p:nvSpPr>
        <p:spPr>
          <a:xfrm>
            <a:off x="9347200" y="6409009"/>
            <a:ext cx="2844799" cy="448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 smtClean="0">
                <a:latin typeface="Constantia" panose="02030602050306030303" pitchFamily="18" charset="0"/>
              </a:rPr>
              <a:t>CNN Architecture</a:t>
            </a:r>
            <a:endParaRPr lang="en-US" sz="2000" dirty="0">
              <a:latin typeface="Constantia" panose="02030602050306030303" pitchFamily="18" charset="0"/>
            </a:endParaRPr>
          </a:p>
        </p:txBody>
      </p:sp>
      <p:sp>
        <p:nvSpPr>
          <p:cNvPr id="102" name="Title 1"/>
          <p:cNvSpPr txBox="1">
            <a:spLocks/>
          </p:cNvSpPr>
          <p:nvPr/>
        </p:nvSpPr>
        <p:spPr>
          <a:xfrm>
            <a:off x="5588099" y="6399125"/>
            <a:ext cx="3298524" cy="448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dirty="0" smtClean="0">
                <a:latin typeface="Constantia" panose="02030602050306030303" pitchFamily="18" charset="0"/>
              </a:rPr>
              <a:t>Source: Brandon Rohrer</a:t>
            </a:r>
            <a:endParaRPr lang="en-US" sz="2000" dirty="0">
              <a:latin typeface="Constantia" panose="02030602050306030303" pitchFamily="18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1638300" y="2618667"/>
            <a:ext cx="8915400" cy="2333620"/>
            <a:chOff x="1265237" y="2618667"/>
            <a:chExt cx="8915400" cy="2333620"/>
          </a:xfrm>
        </p:grpSpPr>
        <p:pic>
          <p:nvPicPr>
            <p:cNvPr id="101" name="Picture 10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65237" y="2618668"/>
              <a:ext cx="2406109" cy="2333619"/>
            </a:xfrm>
            <a:prstGeom prst="rect">
              <a:avLst/>
            </a:prstGeom>
          </p:spPr>
        </p:pic>
        <p:pic>
          <p:nvPicPr>
            <p:cNvPr id="103" name="Picture 10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774528" y="2618667"/>
              <a:ext cx="2406109" cy="2333619"/>
            </a:xfrm>
            <a:prstGeom prst="rect">
              <a:avLst/>
            </a:prstGeom>
          </p:spPr>
        </p:pic>
        <p:pic>
          <p:nvPicPr>
            <p:cNvPr id="104" name="Picture 10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497928" y="2618668"/>
              <a:ext cx="2406109" cy="2333619"/>
            </a:xfrm>
            <a:prstGeom prst="rect">
              <a:avLst/>
            </a:prstGeom>
          </p:spPr>
        </p:pic>
      </p:grpSp>
      <p:sp>
        <p:nvSpPr>
          <p:cNvPr id="105" name="Title 1"/>
          <p:cNvSpPr txBox="1">
            <a:spLocks/>
          </p:cNvSpPr>
          <p:nvPr/>
        </p:nvSpPr>
        <p:spPr>
          <a:xfrm>
            <a:off x="302436" y="1117137"/>
            <a:ext cx="11889564" cy="48543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dirty="0" smtClean="0">
                <a:latin typeface="Constantia" panose="02030602050306030303" pitchFamily="18" charset="0"/>
                <a:cs typeface="Consolas" panose="020B0609020204030204" pitchFamily="49" charset="0"/>
              </a:rPr>
              <a:t>Features match pieces of the image</a:t>
            </a:r>
            <a:endParaRPr lang="en-US" sz="2400" dirty="0">
              <a:latin typeface="Constantia" panose="02030602050306030303" pitchFamily="18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2804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594294"/>
          </a:xfrm>
        </p:spPr>
        <p:txBody>
          <a:bodyPr>
            <a:normAutofit/>
          </a:bodyPr>
          <a:lstStyle/>
          <a:p>
            <a:r>
              <a:rPr lang="en-US" sz="3200" b="1" dirty="0" smtClean="0">
                <a:solidFill>
                  <a:schemeClr val="accent5">
                    <a:lumMod val="50000"/>
                  </a:schemeClr>
                </a:solidFill>
                <a:latin typeface="Constantia" panose="02030602050306030303" pitchFamily="18" charset="0"/>
              </a:rPr>
              <a:t>FILTERING OPERATION</a:t>
            </a:r>
            <a:endParaRPr lang="en-US" sz="3200" b="1" dirty="0">
              <a:solidFill>
                <a:schemeClr val="accent5">
                  <a:lumMod val="50000"/>
                </a:schemeClr>
              </a:solidFill>
              <a:latin typeface="Constantia" panose="02030602050306030303" pitchFamily="18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0" y="594294"/>
            <a:ext cx="12192000" cy="0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/>
          <p:cNvSpPr txBox="1">
            <a:spLocks/>
          </p:cNvSpPr>
          <p:nvPr/>
        </p:nvSpPr>
        <p:spPr>
          <a:xfrm>
            <a:off x="0" y="6409009"/>
            <a:ext cx="4925684" cy="448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dirty="0" smtClean="0">
                <a:latin typeface="Constantia" panose="02030602050306030303" pitchFamily="18" charset="0"/>
              </a:rPr>
              <a:t>Graph Convolution Network (GCN)</a:t>
            </a:r>
            <a:endParaRPr lang="en-US" sz="2000" dirty="0">
              <a:latin typeface="Constantia" panose="02030602050306030303" pitchFamily="18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0" y="6483404"/>
            <a:ext cx="12192000" cy="0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/>
          <p:cNvSpPr txBox="1">
            <a:spLocks/>
          </p:cNvSpPr>
          <p:nvPr/>
        </p:nvSpPr>
        <p:spPr>
          <a:xfrm>
            <a:off x="9347200" y="6409009"/>
            <a:ext cx="2844799" cy="448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 smtClean="0">
                <a:latin typeface="Constantia" panose="02030602050306030303" pitchFamily="18" charset="0"/>
              </a:rPr>
              <a:t>CNN Architecture</a:t>
            </a:r>
            <a:endParaRPr lang="en-US" sz="2000" dirty="0">
              <a:latin typeface="Constantia" panose="02030602050306030303" pitchFamily="18" charset="0"/>
            </a:endParaRPr>
          </a:p>
        </p:txBody>
      </p:sp>
      <p:sp>
        <p:nvSpPr>
          <p:cNvPr id="102" name="Title 1"/>
          <p:cNvSpPr txBox="1">
            <a:spLocks/>
          </p:cNvSpPr>
          <p:nvPr/>
        </p:nvSpPr>
        <p:spPr>
          <a:xfrm>
            <a:off x="5588099" y="6399125"/>
            <a:ext cx="3298524" cy="448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dirty="0" smtClean="0">
                <a:latin typeface="Constantia" panose="02030602050306030303" pitchFamily="18" charset="0"/>
              </a:rPr>
              <a:t>Source: Brandon Rohrer</a:t>
            </a:r>
            <a:endParaRPr lang="en-US" sz="2000" dirty="0">
              <a:latin typeface="Constantia" panose="02030602050306030303" pitchFamily="18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0567" y="2818386"/>
            <a:ext cx="3496022" cy="338946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7334" y="869851"/>
            <a:ext cx="1264522" cy="122642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80157" y="869850"/>
            <a:ext cx="1264522" cy="122642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82035" y="869851"/>
            <a:ext cx="1264522" cy="1226425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auto">
          <a:xfrm>
            <a:off x="4765357" y="3180481"/>
            <a:ext cx="1143000" cy="1143000"/>
          </a:xfrm>
          <a:prstGeom prst="rect">
            <a:avLst/>
          </a:prstGeom>
          <a:noFill/>
          <a:ln w="762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 flipH="1" flipV="1">
            <a:off x="3361856" y="894481"/>
            <a:ext cx="2546501" cy="2286000"/>
          </a:xfrm>
          <a:prstGeom prst="line">
            <a:avLst/>
          </a:prstGeom>
          <a:ln w="28575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H="1" flipV="1">
            <a:off x="2096111" y="2120906"/>
            <a:ext cx="2669247" cy="2202575"/>
          </a:xfrm>
          <a:prstGeom prst="line">
            <a:avLst/>
          </a:prstGeom>
          <a:ln w="28575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5914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594294"/>
          </a:xfrm>
        </p:spPr>
        <p:txBody>
          <a:bodyPr>
            <a:normAutofit/>
          </a:bodyPr>
          <a:lstStyle/>
          <a:p>
            <a:r>
              <a:rPr lang="en-US" sz="3200" b="1" dirty="0" smtClean="0">
                <a:solidFill>
                  <a:schemeClr val="accent5">
                    <a:lumMod val="50000"/>
                  </a:schemeClr>
                </a:solidFill>
                <a:latin typeface="Constantia" panose="02030602050306030303" pitchFamily="18" charset="0"/>
              </a:rPr>
              <a:t>FILTERING OPERATION</a:t>
            </a:r>
            <a:endParaRPr lang="en-US" sz="3200" b="1" dirty="0">
              <a:solidFill>
                <a:schemeClr val="accent5">
                  <a:lumMod val="50000"/>
                </a:schemeClr>
              </a:solidFill>
              <a:latin typeface="Constantia" panose="02030602050306030303" pitchFamily="18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0" y="594294"/>
            <a:ext cx="12192000" cy="0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/>
          <p:cNvSpPr txBox="1">
            <a:spLocks/>
          </p:cNvSpPr>
          <p:nvPr/>
        </p:nvSpPr>
        <p:spPr>
          <a:xfrm>
            <a:off x="0" y="6409009"/>
            <a:ext cx="4925684" cy="448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dirty="0" smtClean="0">
                <a:latin typeface="Constantia" panose="02030602050306030303" pitchFamily="18" charset="0"/>
              </a:rPr>
              <a:t>Graph Convolution Network (GCN)</a:t>
            </a:r>
            <a:endParaRPr lang="en-US" sz="2000" dirty="0">
              <a:latin typeface="Constantia" panose="02030602050306030303" pitchFamily="18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0" y="6483404"/>
            <a:ext cx="12192000" cy="0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/>
          <p:cNvSpPr txBox="1">
            <a:spLocks/>
          </p:cNvSpPr>
          <p:nvPr/>
        </p:nvSpPr>
        <p:spPr>
          <a:xfrm>
            <a:off x="9347200" y="6409009"/>
            <a:ext cx="2844799" cy="448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 smtClean="0">
                <a:latin typeface="Constantia" panose="02030602050306030303" pitchFamily="18" charset="0"/>
              </a:rPr>
              <a:t>CNN Architecture</a:t>
            </a:r>
            <a:endParaRPr lang="en-US" sz="2000" dirty="0">
              <a:latin typeface="Constantia" panose="02030602050306030303" pitchFamily="18" charset="0"/>
            </a:endParaRPr>
          </a:p>
        </p:txBody>
      </p:sp>
      <p:sp>
        <p:nvSpPr>
          <p:cNvPr id="102" name="Title 1"/>
          <p:cNvSpPr txBox="1">
            <a:spLocks/>
          </p:cNvSpPr>
          <p:nvPr/>
        </p:nvSpPr>
        <p:spPr>
          <a:xfrm>
            <a:off x="5588099" y="6399125"/>
            <a:ext cx="3298524" cy="448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dirty="0" smtClean="0">
                <a:latin typeface="Constantia" panose="02030602050306030303" pitchFamily="18" charset="0"/>
              </a:rPr>
              <a:t>Source: Brandon Rohrer</a:t>
            </a:r>
            <a:endParaRPr lang="en-US" sz="2000" dirty="0">
              <a:latin typeface="Constantia" panose="02030602050306030303" pitchFamily="18" charset="0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0247" y="2818386"/>
            <a:ext cx="3496022" cy="3389461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7014" y="869851"/>
            <a:ext cx="1264522" cy="1226425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59837" y="869850"/>
            <a:ext cx="1264522" cy="1226425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61715" y="869851"/>
            <a:ext cx="1264522" cy="1226425"/>
          </a:xfrm>
          <a:prstGeom prst="rect">
            <a:avLst/>
          </a:prstGeom>
        </p:spPr>
      </p:pic>
      <p:sp>
        <p:nvSpPr>
          <p:cNvPr id="30" name="Rectangle 29"/>
          <p:cNvSpPr/>
          <p:nvPr/>
        </p:nvSpPr>
        <p:spPr bwMode="auto">
          <a:xfrm>
            <a:off x="5507037" y="3942481"/>
            <a:ext cx="1219200" cy="1143000"/>
          </a:xfrm>
          <a:prstGeom prst="rect">
            <a:avLst/>
          </a:prstGeom>
          <a:noFill/>
          <a:ln w="76200">
            <a:solidFill>
              <a:schemeClr val="accent6">
                <a:lumMod val="60000"/>
                <a:lumOff val="4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cxnSp>
        <p:nvCxnSpPr>
          <p:cNvPr id="31" name="Straight Connector 30"/>
          <p:cNvCxnSpPr/>
          <p:nvPr/>
        </p:nvCxnSpPr>
        <p:spPr>
          <a:xfrm flipV="1">
            <a:off x="6726237" y="2037481"/>
            <a:ext cx="0" cy="1905000"/>
          </a:xfrm>
          <a:prstGeom prst="line">
            <a:avLst/>
          </a:prstGeom>
          <a:ln w="28575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H="1" flipV="1">
            <a:off x="5475998" y="2037481"/>
            <a:ext cx="31039" cy="1905000"/>
          </a:xfrm>
          <a:prstGeom prst="line">
            <a:avLst/>
          </a:prstGeom>
          <a:ln w="28575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9478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C1DB16D7-740B-4A50-8BE9-295AB22FD732}" vid="{04363943-F36F-41C6-9106-2C537B64F32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593</TotalTime>
  <Words>1609</Words>
  <Application>Microsoft Office PowerPoint</Application>
  <PresentationFormat>Widescreen</PresentationFormat>
  <Paragraphs>384</Paragraphs>
  <Slides>58</Slides>
  <Notes>52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5" baseType="lpstr">
      <vt:lpstr>Arial</vt:lpstr>
      <vt:lpstr>Calibri</vt:lpstr>
      <vt:lpstr>Calibri Light</vt:lpstr>
      <vt:lpstr>Cambria Math</vt:lpstr>
      <vt:lpstr>Consolas</vt:lpstr>
      <vt:lpstr>Constantia</vt:lpstr>
      <vt:lpstr>Office Theme</vt:lpstr>
      <vt:lpstr>An Gentle Introduction to Graph Convolution Network (GCN)</vt:lpstr>
      <vt:lpstr>AGENDA</vt:lpstr>
      <vt:lpstr>NETWORK IS EVERYWHERE</vt:lpstr>
      <vt:lpstr>Convolutional Neural Network (CNN)</vt:lpstr>
      <vt:lpstr>CONVOLUTION NEURAL NETWORK (CNN)</vt:lpstr>
      <vt:lpstr>FILTERING</vt:lpstr>
      <vt:lpstr>FILTERING OPERATION</vt:lpstr>
      <vt:lpstr>FILTERING OPERATION</vt:lpstr>
      <vt:lpstr>FILTERING OPERATION</vt:lpstr>
      <vt:lpstr>FILTERING OPERATION</vt:lpstr>
      <vt:lpstr>FILTERING OPERATION</vt:lpstr>
      <vt:lpstr>FILTERING OPERATION</vt:lpstr>
      <vt:lpstr>FILTERING OPERATION</vt:lpstr>
      <vt:lpstr>FILTERING OPERATION</vt:lpstr>
      <vt:lpstr>FILTERING OPERATION</vt:lpstr>
      <vt:lpstr>FILTERING OPERATION</vt:lpstr>
      <vt:lpstr>FILTERING OPERATION</vt:lpstr>
      <vt:lpstr>FILTERING OPERATION</vt:lpstr>
      <vt:lpstr>CONVOLUTION LAYER</vt:lpstr>
      <vt:lpstr>POOLING OPERATION</vt:lpstr>
      <vt:lpstr>POOLING OPERATION</vt:lpstr>
      <vt:lpstr>POOLING OPERATION</vt:lpstr>
      <vt:lpstr>POOLING OPERATION</vt:lpstr>
      <vt:lpstr>POOLING OPERATION</vt:lpstr>
      <vt:lpstr>POOLING OPERATION</vt:lpstr>
      <vt:lpstr>ACTIVATION FUNCTION – ReLU</vt:lpstr>
      <vt:lpstr>ACTIVATION FUNCTION – ReLU</vt:lpstr>
      <vt:lpstr>ACTIVATION FUNCTION – ReLU</vt:lpstr>
      <vt:lpstr>SO FAR …</vt:lpstr>
      <vt:lpstr>SO FAR …</vt:lpstr>
      <vt:lpstr>FULLY CONNECTED LAYER</vt:lpstr>
      <vt:lpstr>CNN FULL STACK</vt:lpstr>
      <vt:lpstr>CNN PROS</vt:lpstr>
      <vt:lpstr>CNN PROS</vt:lpstr>
      <vt:lpstr>WAIT WHAT … ?</vt:lpstr>
      <vt:lpstr>CNN CANNOT HANDLE NON-EUCLIDEAN DOMAIN</vt:lpstr>
      <vt:lpstr>Spectral Graph Theory 101</vt:lpstr>
      <vt:lpstr>WHAT IS A GRAPH?</vt:lpstr>
      <vt:lpstr>MATRIX REPRESENTATION OF A GRAPH</vt:lpstr>
      <vt:lpstr>ADJACENCY MATRIX</vt:lpstr>
      <vt:lpstr>DEGREE MATRIX</vt:lpstr>
      <vt:lpstr>LAPLACIAN MATRIX</vt:lpstr>
      <vt:lpstr>FIEDLER THEOREM 1973</vt:lpstr>
      <vt:lpstr>Graph Convolution Network (GCN)</vt:lpstr>
      <vt:lpstr>GCN ARCHITECTURE</vt:lpstr>
      <vt:lpstr>CONVOLUTION IN SPECTRAL DOMAIN</vt:lpstr>
      <vt:lpstr>PowerPoint Presentation</vt:lpstr>
      <vt:lpstr>PowerPoint Presentation</vt:lpstr>
      <vt:lpstr>PowerPoint Presentation</vt:lpstr>
      <vt:lpstr>CONVOLUTION IN SPECTRAL DOMAIN</vt:lpstr>
      <vt:lpstr>CONVOLUTION IN SPECTRAL DOMAIN</vt:lpstr>
      <vt:lpstr>CONVOLUTION IN SPECTRAL DOMAIN</vt:lpstr>
      <vt:lpstr>GRAPH COARSENING – MAX POOLING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RBC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Nguyen, Hugh</dc:creator>
  <cp:keywords>RBC Internal</cp:keywords>
  <cp:lastModifiedBy>Nguyen, Hugh</cp:lastModifiedBy>
  <cp:revision>243</cp:revision>
  <dcterms:created xsi:type="dcterms:W3CDTF">2018-12-03T16:26:52Z</dcterms:created>
  <dcterms:modified xsi:type="dcterms:W3CDTF">2018-12-04T21:52:49Z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itusGUID">
    <vt:lpwstr>73170ba2-8131-42c2-9b0e-5696a26f19f3</vt:lpwstr>
  </property>
  <property fmtid="{D5CDD505-2E9C-101B-9397-08002B2CF9AE}" pid="3" name="Classification">
    <vt:lpwstr>TT_RBC_Internal</vt:lpwstr>
  </property>
</Properties>
</file>